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3"/>
  </p:notesMasterIdLst>
  <p:sldIdLst>
    <p:sldId id="256" r:id="rId2"/>
    <p:sldId id="257" r:id="rId3"/>
    <p:sldId id="259" r:id="rId4"/>
    <p:sldId id="260" r:id="rId5"/>
    <p:sldId id="261" r:id="rId6"/>
    <p:sldId id="263" r:id="rId7"/>
    <p:sldId id="264" r:id="rId8"/>
    <p:sldId id="292" r:id="rId9"/>
    <p:sldId id="265" r:id="rId10"/>
    <p:sldId id="269" r:id="rId11"/>
    <p:sldId id="270" r:id="rId12"/>
    <p:sldId id="267" r:id="rId13"/>
    <p:sldId id="268" r:id="rId14"/>
    <p:sldId id="271" r:id="rId15"/>
    <p:sldId id="293" r:id="rId16"/>
    <p:sldId id="272" r:id="rId17"/>
    <p:sldId id="273" r:id="rId18"/>
    <p:sldId id="301" r:id="rId19"/>
    <p:sldId id="302" r:id="rId20"/>
    <p:sldId id="303" r:id="rId21"/>
    <p:sldId id="304" r:id="rId22"/>
    <p:sldId id="274" r:id="rId23"/>
    <p:sldId id="275" r:id="rId24"/>
    <p:sldId id="295" r:id="rId25"/>
    <p:sldId id="296" r:id="rId26"/>
    <p:sldId id="298" r:id="rId27"/>
    <p:sldId id="299" r:id="rId28"/>
    <p:sldId id="300" r:id="rId29"/>
    <p:sldId id="276" r:id="rId30"/>
    <p:sldId id="277" r:id="rId31"/>
    <p:sldId id="294" r:id="rId32"/>
    <p:sldId id="278" r:id="rId33"/>
    <p:sldId id="282" r:id="rId34"/>
    <p:sldId id="286" r:id="rId35"/>
    <p:sldId id="285" r:id="rId36"/>
    <p:sldId id="279" r:id="rId37"/>
    <p:sldId id="280" r:id="rId38"/>
    <p:sldId id="281" r:id="rId39"/>
    <p:sldId id="287" r:id="rId40"/>
    <p:sldId id="288" r:id="rId41"/>
    <p:sldId id="289"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35"/>
    <a:srgbClr val="9EFF29"/>
    <a:srgbClr val="C80064"/>
    <a:srgbClr val="C33A1F"/>
    <a:srgbClr val="0000CC"/>
    <a:srgbClr val="FF2549"/>
    <a:srgbClr val="007033"/>
    <a:srgbClr val="D6370C"/>
    <a:srgbClr val="1D3A00"/>
    <a:srgbClr val="FF8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1" d="100"/>
          <a:sy n="141" d="100"/>
        </p:scale>
        <p:origin x="744" y="102"/>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D943592-3C4E-4682-8793-5FC24F276B41}"/>
              </a:ext>
            </a:extLst>
          </p:cNvPr>
          <p:cNvSpPr>
            <a:spLocks noGrp="1" noChangeArrowheads="1"/>
          </p:cNvSpPr>
          <p:nvPr>
            <p:ph type="sldNum" sz="quarter" idx="5"/>
          </p:nvPr>
        </p:nvSpPr>
        <p:spPr>
          <a:ln/>
        </p:spPr>
        <p:txBody>
          <a:bodyPr/>
          <a:lstStyle/>
          <a:p>
            <a:fld id="{34C0ED41-FCBC-481E-BB57-534313A98F91}" type="slidenum">
              <a:rPr lang="en-US" altLang="ru-RU"/>
              <a:pPr/>
              <a:t>14</a:t>
            </a:fld>
            <a:endParaRPr lang="en-US" altLang="ru-RU"/>
          </a:p>
        </p:txBody>
      </p:sp>
      <p:sp>
        <p:nvSpPr>
          <p:cNvPr id="38914" name="Rectangle 2">
            <a:extLst>
              <a:ext uri="{FF2B5EF4-FFF2-40B4-BE49-F238E27FC236}">
                <a16:creationId xmlns:a16="http://schemas.microsoft.com/office/drawing/2014/main" id="{54F8544F-8CBC-4B51-BA5C-881332F3C44D}"/>
              </a:ext>
            </a:extLst>
          </p:cNvPr>
          <p:cNvSpPr>
            <a:spLocks noChangeArrowheads="1" noTextEdit="1"/>
          </p:cNvSpPr>
          <p:nvPr>
            <p:ph type="sldImg"/>
          </p:nvPr>
        </p:nvSpPr>
        <p:spPr>
          <a:ln/>
        </p:spPr>
      </p:sp>
      <p:sp>
        <p:nvSpPr>
          <p:cNvPr id="38915" name="Rectangle 3">
            <a:extLst>
              <a:ext uri="{FF2B5EF4-FFF2-40B4-BE49-F238E27FC236}">
                <a16:creationId xmlns:a16="http://schemas.microsoft.com/office/drawing/2014/main" id="{55C3C527-BB6F-4430-A7EF-D3AE56447E1D}"/>
              </a:ext>
            </a:extLst>
          </p:cNvPr>
          <p:cNvSpPr>
            <a:spLocks noGrp="1" noChangeArrowheads="1"/>
          </p:cNvSpPr>
          <p:nvPr>
            <p:ph type="body" idx="1"/>
          </p:nvPr>
        </p:nvSpPr>
        <p:spPr/>
        <p:txBody>
          <a:bodyPr/>
          <a:lstStyle/>
          <a:p>
            <a:r>
              <a:rPr lang="en-US" altLang="ru-RU"/>
              <a:t>Now would be a good time to do an exercise…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7703" y="1784556"/>
            <a:ext cx="8229600" cy="1688688"/>
          </a:xfrm>
          <a:noFill/>
          <a:effectLst>
            <a:outerShdw blurRad="50800" dist="38100" dir="2700000" algn="tl" rotWithShape="0">
              <a:prstClr val="black">
                <a:alpha val="40000"/>
              </a:prstClr>
            </a:outerShdw>
          </a:effectLst>
        </p:spPr>
        <p:txBody>
          <a:bodyPr>
            <a:normAutofit/>
          </a:bodyPr>
          <a:lstStyle>
            <a:lvl1pPr algn="r">
              <a:defRPr sz="3600">
                <a:solidFill>
                  <a:srgbClr val="0070C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20328" y="3694468"/>
            <a:ext cx="8229600" cy="678426"/>
          </a:xfrm>
        </p:spPr>
        <p:txBody>
          <a:bodyPr>
            <a:normAutofit/>
          </a:bodyPr>
          <a:lstStyle>
            <a:lvl1pPr marL="0" indent="0" algn="r">
              <a:buNone/>
              <a:defRPr sz="2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947" y="224337"/>
            <a:ext cx="8259098" cy="763526"/>
          </a:xfrm>
        </p:spPr>
        <p:txBody>
          <a:bodyPr>
            <a:normAutofit/>
          </a:bodyPr>
          <a:lstStyle>
            <a:lvl1pPr algn="r">
              <a:defRPr sz="3600" baseline="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63714" y="1312606"/>
            <a:ext cx="8246070" cy="3465870"/>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2106" y="406537"/>
            <a:ext cx="6283782" cy="725349"/>
          </a:xfrm>
        </p:spPr>
        <p:txBody>
          <a:bodyPr>
            <a:normAutofit/>
          </a:bodyPr>
          <a:lstStyle>
            <a:lvl1pPr algn="l">
              <a:defRPr sz="360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389238" y="1268361"/>
            <a:ext cx="6304935" cy="3420136"/>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2692" y="271648"/>
            <a:ext cx="8093365" cy="763525"/>
          </a:xfrm>
        </p:spPr>
        <p:txBody>
          <a:bodyPr>
            <a:normAutofit/>
          </a:bodyPr>
          <a:lstStyle>
            <a:lvl1pPr algn="r">
              <a:defRPr sz="3600" baseline="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22131" y="1655517"/>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2131" y="2127914"/>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57252" y="1655517"/>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57252" y="2127914"/>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9/18/2024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39986" y="1913775"/>
            <a:ext cx="3313744" cy="1356032"/>
          </a:xfrm>
        </p:spPr>
        <p:txBody>
          <a:bodyPr>
            <a:normAutofit/>
          </a:bodyPr>
          <a:lstStyle/>
          <a:p>
            <a:r>
              <a:rPr lang="ru-RU" dirty="0">
                <a:solidFill>
                  <a:schemeClr val="accent6">
                    <a:lumMod val="75000"/>
                  </a:schemeClr>
                </a:solidFill>
              </a:rPr>
              <a:t>Лекция 2</a:t>
            </a:r>
            <a:endParaRPr lang="en-US" dirty="0">
              <a:solidFill>
                <a:schemeClr val="accent6">
                  <a:lumMod val="75000"/>
                </a:schemeClr>
              </a:solidFill>
            </a:endParaRPr>
          </a:p>
        </p:txBody>
      </p:sp>
      <p:sp>
        <p:nvSpPr>
          <p:cNvPr id="3" name="Subtitle 2"/>
          <p:cNvSpPr>
            <a:spLocks noGrp="1"/>
          </p:cNvSpPr>
          <p:nvPr>
            <p:ph type="subTitle" idx="1"/>
          </p:nvPr>
        </p:nvSpPr>
        <p:spPr>
          <a:xfrm>
            <a:off x="4917440" y="3726365"/>
            <a:ext cx="3936290" cy="696622"/>
          </a:xfrm>
        </p:spPr>
        <p:txBody>
          <a:bodyPr/>
          <a:lstStyle/>
          <a:p>
            <a:r>
              <a:rPr lang="en-US" dirty="0">
                <a:solidFill>
                  <a:srgbClr val="FFFF00"/>
                </a:solidFill>
              </a:rPr>
              <a:t>CSS</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E092582-051D-4B81-8BBD-9E40FC85340C}"/>
              </a:ext>
            </a:extLst>
          </p:cNvPr>
          <p:cNvSpPr>
            <a:spLocks noGrp="1" noChangeArrowheads="1"/>
          </p:cNvSpPr>
          <p:nvPr>
            <p:ph type="title"/>
          </p:nvPr>
        </p:nvSpPr>
        <p:spPr>
          <a:ln/>
        </p:spPr>
        <p:txBody>
          <a:bodyPr/>
          <a:lstStyle/>
          <a:p>
            <a:r>
              <a:rPr lang="en-US" altLang="ru-RU" dirty="0">
                <a:solidFill>
                  <a:schemeClr val="accent6"/>
                </a:solidFill>
              </a:rPr>
              <a:t>Style Location: External</a:t>
            </a:r>
          </a:p>
        </p:txBody>
      </p:sp>
      <p:sp>
        <p:nvSpPr>
          <p:cNvPr id="35843" name="Rectangle 3">
            <a:extLst>
              <a:ext uri="{FF2B5EF4-FFF2-40B4-BE49-F238E27FC236}">
                <a16:creationId xmlns:a16="http://schemas.microsoft.com/office/drawing/2014/main" id="{3C80F127-1AF1-4790-B484-AE457B31DE62}"/>
              </a:ext>
            </a:extLst>
          </p:cNvPr>
          <p:cNvSpPr>
            <a:spLocks noGrp="1" noChangeArrowheads="1"/>
          </p:cNvSpPr>
          <p:nvPr>
            <p:ph type="body" idx="1"/>
          </p:nvPr>
        </p:nvSpPr>
        <p:spPr>
          <a:ln/>
        </p:spPr>
        <p:txBody>
          <a:bodyPr>
            <a:normAutofit/>
          </a:bodyPr>
          <a:lstStyle/>
          <a:p>
            <a:pPr>
              <a:lnSpc>
                <a:spcPct val="80000"/>
              </a:lnSpc>
            </a:pPr>
            <a:r>
              <a:rPr lang="en-US" altLang="ru-RU" sz="1200" dirty="0"/>
              <a:t>The most common place to put style information is in an external document that each page of a web site points to directly.  </a:t>
            </a:r>
          </a:p>
          <a:p>
            <a:pPr>
              <a:lnSpc>
                <a:spcPct val="80000"/>
              </a:lnSpc>
            </a:pPr>
            <a:r>
              <a:rPr lang="en-US" altLang="ru-RU" sz="1200" dirty="0"/>
              <a:t>Any changes made to this single document will then be applied throughout the entire web site as each page is accessed by users.  </a:t>
            </a:r>
          </a:p>
          <a:p>
            <a:pPr>
              <a:lnSpc>
                <a:spcPct val="80000"/>
              </a:lnSpc>
            </a:pPr>
            <a:r>
              <a:rPr lang="en-US" altLang="ru-RU" sz="1200" dirty="0"/>
              <a:t>External Style Sheets have a .</a:t>
            </a:r>
            <a:r>
              <a:rPr lang="en-US" altLang="ru-RU" sz="1200" dirty="0" err="1"/>
              <a:t>css</a:t>
            </a:r>
            <a:r>
              <a:rPr lang="en-US" altLang="ru-RU" sz="1200" dirty="0"/>
              <a:t> extension.</a:t>
            </a:r>
          </a:p>
          <a:p>
            <a:pPr>
              <a:lnSpc>
                <a:spcPct val="80000"/>
              </a:lnSpc>
            </a:pPr>
            <a:r>
              <a:rPr lang="en-US" altLang="ru-RU" sz="1200" dirty="0"/>
              <a:t>When linking to an external style sheet, you can also specify separate style sheets by media type:</a:t>
            </a:r>
          </a:p>
          <a:p>
            <a:pPr lvl="1">
              <a:lnSpc>
                <a:spcPct val="80000"/>
              </a:lnSpc>
            </a:pPr>
            <a:r>
              <a:rPr lang="en-US" altLang="ru-RU" sz="1200" b="1" dirty="0"/>
              <a:t>all</a:t>
            </a:r>
            <a:r>
              <a:rPr lang="en-US" altLang="ru-RU" sz="1200" dirty="0"/>
              <a:t> - Suitable for all devices. </a:t>
            </a:r>
          </a:p>
          <a:p>
            <a:pPr lvl="1">
              <a:lnSpc>
                <a:spcPct val="80000"/>
              </a:lnSpc>
            </a:pPr>
            <a:r>
              <a:rPr lang="en-US" altLang="ru-RU" sz="1200" b="1" dirty="0"/>
              <a:t>aural</a:t>
            </a:r>
            <a:r>
              <a:rPr lang="en-US" altLang="ru-RU" sz="1200" dirty="0"/>
              <a:t> - Intended for speech synthesizers.</a:t>
            </a:r>
          </a:p>
          <a:p>
            <a:pPr lvl="1">
              <a:lnSpc>
                <a:spcPct val="80000"/>
              </a:lnSpc>
            </a:pPr>
            <a:r>
              <a:rPr lang="en-US" altLang="ru-RU" sz="1200" b="1" dirty="0"/>
              <a:t>braille</a:t>
            </a:r>
            <a:r>
              <a:rPr lang="en-US" altLang="ru-RU" sz="1200" dirty="0"/>
              <a:t> - Intended for braille tactile feedback devices. </a:t>
            </a:r>
          </a:p>
          <a:p>
            <a:pPr lvl="1">
              <a:lnSpc>
                <a:spcPct val="80000"/>
              </a:lnSpc>
            </a:pPr>
            <a:r>
              <a:rPr lang="en-US" altLang="ru-RU" sz="1200" b="1" dirty="0"/>
              <a:t>embossed</a:t>
            </a:r>
            <a:r>
              <a:rPr lang="en-US" altLang="ru-RU" sz="1200" dirty="0"/>
              <a:t> - Intended for paged braille printers. </a:t>
            </a:r>
          </a:p>
          <a:p>
            <a:pPr lvl="1">
              <a:lnSpc>
                <a:spcPct val="80000"/>
              </a:lnSpc>
            </a:pPr>
            <a:r>
              <a:rPr lang="en-US" altLang="ru-RU" sz="1200" b="1" dirty="0"/>
              <a:t>handheld</a:t>
            </a:r>
            <a:r>
              <a:rPr lang="en-US" altLang="ru-RU" sz="1200" dirty="0"/>
              <a:t> - Intended for handheld devices (typically small screen, monochrome, limited bandwidth). </a:t>
            </a:r>
          </a:p>
          <a:p>
            <a:pPr lvl="1">
              <a:lnSpc>
                <a:spcPct val="80000"/>
              </a:lnSpc>
            </a:pPr>
            <a:r>
              <a:rPr lang="en-US" altLang="ru-RU" sz="1200" b="1" dirty="0"/>
              <a:t>print</a:t>
            </a:r>
            <a:r>
              <a:rPr lang="en-US" altLang="ru-RU" sz="1200" dirty="0"/>
              <a:t> - Intended for paged, opaque material and for documents viewed on screen in print preview mode. </a:t>
            </a:r>
          </a:p>
          <a:p>
            <a:pPr lvl="1">
              <a:lnSpc>
                <a:spcPct val="80000"/>
              </a:lnSpc>
            </a:pPr>
            <a:r>
              <a:rPr lang="en-US" altLang="ru-RU" sz="1200" b="1" dirty="0"/>
              <a:t>projection</a:t>
            </a:r>
            <a:r>
              <a:rPr lang="en-US" altLang="ru-RU" sz="1200" dirty="0"/>
              <a:t> - Intended for projected presentations</a:t>
            </a:r>
          </a:p>
          <a:p>
            <a:pPr lvl="1">
              <a:lnSpc>
                <a:spcPct val="80000"/>
              </a:lnSpc>
            </a:pPr>
            <a:r>
              <a:rPr lang="en-US" altLang="ru-RU" sz="1200" b="1" dirty="0"/>
              <a:t>screen</a:t>
            </a:r>
            <a:r>
              <a:rPr lang="en-US" altLang="ru-RU" sz="1200" dirty="0"/>
              <a:t> - Intended primarily for color computer screens. </a:t>
            </a:r>
          </a:p>
          <a:p>
            <a:pPr lvl="1">
              <a:lnSpc>
                <a:spcPct val="80000"/>
              </a:lnSpc>
            </a:pPr>
            <a:r>
              <a:rPr lang="en-US" altLang="ru-RU" sz="1200" b="1" dirty="0" err="1"/>
              <a:t>tty</a:t>
            </a:r>
            <a:r>
              <a:rPr lang="en-US" altLang="ru-RU" sz="1200" dirty="0"/>
              <a:t> - Intended for media using a fixed-pitch character grid, such as teletypes, terminals, or portable devices with limited display capabilities. </a:t>
            </a:r>
          </a:p>
          <a:p>
            <a:pPr lvl="1">
              <a:lnSpc>
                <a:spcPct val="80000"/>
              </a:lnSpc>
            </a:pPr>
            <a:r>
              <a:rPr lang="en-US" altLang="ru-RU" sz="1200" b="1" dirty="0"/>
              <a:t>tv</a:t>
            </a:r>
            <a:r>
              <a:rPr lang="en-US" altLang="ru-RU" sz="1200" dirty="0"/>
              <a:t> - Intended for television-type devices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7474EF1-7984-45FE-8EF1-E72470FC6C9D}"/>
              </a:ext>
            </a:extLst>
          </p:cNvPr>
          <p:cNvSpPr>
            <a:spLocks noGrp="1" noChangeArrowheads="1"/>
          </p:cNvSpPr>
          <p:nvPr>
            <p:ph type="title"/>
          </p:nvPr>
        </p:nvSpPr>
        <p:spPr>
          <a:ln/>
        </p:spPr>
        <p:txBody>
          <a:bodyPr/>
          <a:lstStyle/>
          <a:p>
            <a:r>
              <a:rPr lang="en-US" altLang="ru-RU" dirty="0">
                <a:solidFill>
                  <a:schemeClr val="accent6"/>
                </a:solidFill>
              </a:rPr>
              <a:t>External example</a:t>
            </a:r>
          </a:p>
        </p:txBody>
      </p:sp>
      <p:sp>
        <p:nvSpPr>
          <p:cNvPr id="36867" name="Rectangle 3">
            <a:extLst>
              <a:ext uri="{FF2B5EF4-FFF2-40B4-BE49-F238E27FC236}">
                <a16:creationId xmlns:a16="http://schemas.microsoft.com/office/drawing/2014/main" id="{85DC65FE-51A1-412A-BED0-4E8543C5D72E}"/>
              </a:ext>
            </a:extLst>
          </p:cNvPr>
          <p:cNvSpPr>
            <a:spLocks noGrp="1" noChangeArrowheads="1"/>
          </p:cNvSpPr>
          <p:nvPr>
            <p:ph type="body" idx="1"/>
          </p:nvPr>
        </p:nvSpPr>
        <p:spPr>
          <a:ln/>
        </p:spPr>
        <p:txBody>
          <a:bodyPr/>
          <a:lstStyle/>
          <a:p>
            <a:pPr>
              <a:buFont typeface="Wingdings" panose="05000000000000000000" pitchFamily="2" charset="2"/>
              <a:buNone/>
            </a:pPr>
            <a:r>
              <a:rPr lang="en-US" altLang="en-US" sz="1500" dirty="0"/>
              <a:t>Text that appears in the </a:t>
            </a:r>
            <a:r>
              <a:rPr lang="en-US" altLang="en-US" sz="1500" i="1" dirty="0"/>
              <a:t>basic.css</a:t>
            </a:r>
            <a:r>
              <a:rPr lang="en-US" altLang="en-US" sz="1500" dirty="0"/>
              <a:t> style sheet document: </a:t>
            </a:r>
          </a:p>
          <a:p>
            <a:pPr>
              <a:buFont typeface="Wingdings" panose="05000000000000000000" pitchFamily="2" charset="2"/>
              <a:buNone/>
            </a:pPr>
            <a:r>
              <a:rPr lang="en-US" altLang="en-US" sz="1500" dirty="0"/>
              <a:t>	</a:t>
            </a:r>
            <a:r>
              <a:rPr lang="en-US" altLang="en-US" sz="750" dirty="0">
                <a:latin typeface="Courier New" panose="02070309020205020404" pitchFamily="49" charset="0"/>
              </a:rPr>
              <a:t>h2 {font-family: Arial, sans-serif; font-style: italic; color: green;}</a:t>
            </a:r>
            <a:br>
              <a:rPr lang="en-US" altLang="en-US" sz="750" dirty="0">
                <a:latin typeface="Courier New" panose="02070309020205020404" pitchFamily="49" charset="0"/>
              </a:rPr>
            </a:br>
            <a:r>
              <a:rPr lang="en-US" altLang="en-US" sz="750" dirty="0">
                <a:latin typeface="Courier New" panose="02070309020205020404" pitchFamily="49" charset="0"/>
              </a:rPr>
              <a:t>p {font-family: Courier, monotype; font-style: bold; color: red; }</a:t>
            </a:r>
            <a:r>
              <a:rPr lang="en-US" altLang="en-US" sz="1200" dirty="0"/>
              <a:t> </a:t>
            </a:r>
          </a:p>
          <a:p>
            <a:pPr>
              <a:buFont typeface="Wingdings" panose="05000000000000000000" pitchFamily="2" charset="2"/>
              <a:buNone/>
            </a:pPr>
            <a:endParaRPr lang="en-US" altLang="en-US" sz="225" dirty="0"/>
          </a:p>
          <a:p>
            <a:pPr>
              <a:buFont typeface="Wingdings" panose="05000000000000000000" pitchFamily="2" charset="2"/>
              <a:buNone/>
            </a:pPr>
            <a:r>
              <a:rPr lang="en-US" altLang="en-US" sz="1500" dirty="0"/>
              <a:t>Text that appears in the </a:t>
            </a:r>
            <a:r>
              <a:rPr lang="en-US" altLang="en-US" sz="1500" i="1" dirty="0"/>
              <a:t>print.css</a:t>
            </a:r>
            <a:r>
              <a:rPr lang="en-US" altLang="en-US" sz="1500" dirty="0"/>
              <a:t> style sheet document: </a:t>
            </a:r>
          </a:p>
          <a:p>
            <a:pPr>
              <a:buFont typeface="Wingdings" panose="05000000000000000000" pitchFamily="2" charset="2"/>
              <a:buNone/>
            </a:pPr>
            <a:r>
              <a:rPr lang="en-US" altLang="en-US" sz="1500" dirty="0"/>
              <a:t>	</a:t>
            </a:r>
            <a:r>
              <a:rPr lang="en-US" altLang="en-US" sz="750" dirty="0">
                <a:latin typeface="Courier New" panose="02070309020205020404" pitchFamily="49" charset="0"/>
              </a:rPr>
              <a:t>h2 {font-family: Book Antiqua, Times, serif; font-style: italic; }</a:t>
            </a:r>
            <a:br>
              <a:rPr lang="en-US" altLang="en-US" sz="750" dirty="0">
                <a:latin typeface="Courier New" panose="02070309020205020404" pitchFamily="49" charset="0"/>
              </a:rPr>
            </a:br>
            <a:r>
              <a:rPr lang="en-US" altLang="en-US" sz="750" dirty="0">
                <a:latin typeface="Courier New" panose="02070309020205020404" pitchFamily="49" charset="0"/>
              </a:rPr>
              <a:t>p {font-family: Courier, monotype; font-style: bold; }</a:t>
            </a:r>
            <a:r>
              <a:rPr lang="en-US" altLang="en-US" sz="1200" dirty="0"/>
              <a:t> 	</a:t>
            </a:r>
          </a:p>
          <a:p>
            <a:endParaRPr lang="en-US" altLang="ru-RU" sz="1500" dirty="0"/>
          </a:p>
        </p:txBody>
      </p:sp>
      <p:sp>
        <p:nvSpPr>
          <p:cNvPr id="36868" name="Rectangle 4">
            <a:extLst>
              <a:ext uri="{FF2B5EF4-FFF2-40B4-BE49-F238E27FC236}">
                <a16:creationId xmlns:a16="http://schemas.microsoft.com/office/drawing/2014/main" id="{1160F644-08DE-4D1D-BBC6-B89B17CDF9D3}"/>
              </a:ext>
            </a:extLst>
          </p:cNvPr>
          <p:cNvSpPr>
            <a:spLocks noChangeArrowheads="1"/>
          </p:cNvSpPr>
          <p:nvPr/>
        </p:nvSpPr>
        <p:spPr bwMode="auto">
          <a:xfrm>
            <a:off x="1117682" y="3430093"/>
            <a:ext cx="2800350" cy="1371600"/>
          </a:xfrm>
          <a:prstGeom prst="rect">
            <a:avLst/>
          </a:prstGeom>
          <a:solidFill>
            <a:schemeClr val="accent5">
              <a:lumMod val="40000"/>
              <a:lumOff val="60000"/>
            </a:schemeClr>
          </a:solidFill>
          <a:ln w="9525">
            <a:solidFill>
              <a:schemeClr val="tx1"/>
            </a:solidFill>
            <a:miter lim="800000"/>
            <a:headEnd/>
            <a:tailEnd/>
          </a:ln>
          <a:effectLst/>
        </p:spPr>
        <p:txBody>
          <a:bodyPr lIns="69056" tIns="34529" rIns="69056" bIns="34529"/>
          <a:lstStyle>
            <a:lvl1pPr marL="342900" indent="-342900">
              <a:spcBef>
                <a:spcPct val="20000"/>
              </a:spcBef>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5pPr>
            <a:lvl6pPr marL="2514600" indent="-228600" fontAlgn="base">
              <a:spcBef>
                <a:spcPct val="20000"/>
              </a:spcBef>
              <a:spcAft>
                <a:spcPct val="0"/>
              </a:spcAft>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6pPr>
            <a:lvl7pPr marL="2971800" indent="-228600" fontAlgn="base">
              <a:spcBef>
                <a:spcPct val="20000"/>
              </a:spcBef>
              <a:spcAft>
                <a:spcPct val="0"/>
              </a:spcAft>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7pPr>
            <a:lvl8pPr marL="3429000" indent="-228600" fontAlgn="base">
              <a:spcBef>
                <a:spcPct val="20000"/>
              </a:spcBef>
              <a:spcAft>
                <a:spcPct val="0"/>
              </a:spcAft>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8pPr>
            <a:lvl9pPr marL="3886200" indent="-228600" fontAlgn="base">
              <a:spcBef>
                <a:spcPct val="20000"/>
              </a:spcBef>
              <a:spcAft>
                <a:spcPct val="0"/>
              </a:spcAft>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9pPr>
          </a:lstStyle>
          <a:p>
            <a:pPr eaLnBrk="1" hangingPunct="1">
              <a:buFont typeface="Wingdings" panose="05000000000000000000" pitchFamily="2" charset="2"/>
              <a:buNone/>
            </a:pPr>
            <a:r>
              <a:rPr lang="en-US" altLang="ru-RU" sz="750" i="1" dirty="0"/>
              <a:t>HTML document, using the &lt;link&gt; tag method</a:t>
            </a:r>
          </a:p>
          <a:p>
            <a:pPr eaLnBrk="1" hangingPunct="1">
              <a:buFont typeface="Wingdings" panose="05000000000000000000" pitchFamily="2" charset="2"/>
              <a:buNone/>
            </a:pPr>
            <a:endParaRPr lang="en-US" altLang="ru-RU" sz="900" i="1" dirty="0"/>
          </a:p>
          <a:p>
            <a:pPr>
              <a:spcBef>
                <a:spcPts val="375"/>
              </a:spcBef>
              <a:spcAft>
                <a:spcPts val="375"/>
              </a:spcAft>
              <a:buNone/>
            </a:pPr>
            <a:r>
              <a:rPr lang="en-US" altLang="en-US" sz="750" dirty="0">
                <a:latin typeface="Courier New" panose="02070309020205020404" pitchFamily="49" charset="0"/>
              </a:rPr>
              <a:t>&lt;head&gt;</a:t>
            </a:r>
          </a:p>
          <a:p>
            <a:pPr>
              <a:spcBef>
                <a:spcPts val="375"/>
              </a:spcBef>
              <a:spcAft>
                <a:spcPts val="375"/>
              </a:spcAft>
              <a:buNone/>
            </a:pPr>
            <a:r>
              <a:rPr lang="en-US" altLang="en-US" sz="750" dirty="0">
                <a:latin typeface="Courier New" panose="02070309020205020404" pitchFamily="49" charset="0"/>
              </a:rPr>
              <a:t>&lt;link </a:t>
            </a:r>
            <a:r>
              <a:rPr lang="en-US" altLang="en-US" sz="750" dirty="0" err="1">
                <a:latin typeface="Courier New" panose="02070309020205020404" pitchFamily="49" charset="0"/>
              </a:rPr>
              <a:t>rel</a:t>
            </a:r>
            <a:r>
              <a:rPr lang="en-US" altLang="en-US" sz="750" dirty="0">
                <a:latin typeface="Courier New" panose="02070309020205020404" pitchFamily="49" charset="0"/>
              </a:rPr>
              <a:t>="stylesheet" type="text/</a:t>
            </a:r>
            <a:r>
              <a:rPr lang="en-US" altLang="en-US" sz="750" dirty="0" err="1">
                <a:latin typeface="Courier New" panose="02070309020205020404" pitchFamily="49" charset="0"/>
              </a:rPr>
              <a:t>css</a:t>
            </a:r>
            <a:r>
              <a:rPr lang="en-US" altLang="en-US" sz="750" dirty="0">
                <a:latin typeface="Courier New" panose="02070309020205020404" pitchFamily="49" charset="0"/>
              </a:rPr>
              <a:t>" </a:t>
            </a:r>
            <a:r>
              <a:rPr lang="en-US" altLang="en-US" sz="750" dirty="0" err="1">
                <a:latin typeface="Courier New" panose="02070309020205020404" pitchFamily="49" charset="0"/>
              </a:rPr>
              <a:t>href</a:t>
            </a:r>
            <a:r>
              <a:rPr lang="en-US" altLang="en-US" sz="750" dirty="0">
                <a:latin typeface="Courier New" panose="02070309020205020404" pitchFamily="49" charset="0"/>
              </a:rPr>
              <a:t>="basic.css" media="all" /&gt;</a:t>
            </a:r>
          </a:p>
          <a:p>
            <a:pPr>
              <a:spcBef>
                <a:spcPts val="375"/>
              </a:spcBef>
              <a:spcAft>
                <a:spcPts val="375"/>
              </a:spcAft>
              <a:buNone/>
            </a:pPr>
            <a:r>
              <a:rPr lang="en-US" altLang="en-US" sz="750" dirty="0">
                <a:latin typeface="Courier New" panose="02070309020205020404" pitchFamily="49" charset="0"/>
              </a:rPr>
              <a:t>&lt;link </a:t>
            </a:r>
            <a:r>
              <a:rPr lang="en-US" altLang="en-US" sz="750" dirty="0" err="1">
                <a:latin typeface="Courier New" panose="02070309020205020404" pitchFamily="49" charset="0"/>
              </a:rPr>
              <a:t>rel</a:t>
            </a:r>
            <a:r>
              <a:rPr lang="en-US" altLang="en-US" sz="750" dirty="0">
                <a:latin typeface="Courier New" panose="02070309020205020404" pitchFamily="49" charset="0"/>
              </a:rPr>
              <a:t>="stylesheet" type="text/</a:t>
            </a:r>
            <a:r>
              <a:rPr lang="en-US" altLang="en-US" sz="750" dirty="0" err="1">
                <a:latin typeface="Courier New" panose="02070309020205020404" pitchFamily="49" charset="0"/>
              </a:rPr>
              <a:t>css</a:t>
            </a:r>
            <a:r>
              <a:rPr lang="en-US" altLang="en-US" sz="750" dirty="0">
                <a:latin typeface="Courier New" panose="02070309020205020404" pitchFamily="49" charset="0"/>
              </a:rPr>
              <a:t>" </a:t>
            </a:r>
            <a:r>
              <a:rPr lang="en-US" altLang="en-US" sz="750" dirty="0" err="1">
                <a:latin typeface="Courier New" panose="02070309020205020404" pitchFamily="49" charset="0"/>
              </a:rPr>
              <a:t>href</a:t>
            </a:r>
            <a:r>
              <a:rPr lang="en-US" altLang="en-US" sz="750" dirty="0">
                <a:latin typeface="Courier New" panose="02070309020205020404" pitchFamily="49" charset="0"/>
              </a:rPr>
              <a:t>="print.css" media="print" /&gt;</a:t>
            </a:r>
          </a:p>
          <a:p>
            <a:pPr>
              <a:spcBef>
                <a:spcPts val="375"/>
              </a:spcBef>
              <a:spcAft>
                <a:spcPts val="375"/>
              </a:spcAft>
              <a:buNone/>
            </a:pPr>
            <a:r>
              <a:rPr lang="en-US" altLang="en-US" sz="750" dirty="0">
                <a:latin typeface="Courier New" panose="02070309020205020404" pitchFamily="49" charset="0"/>
              </a:rPr>
              <a:t>&lt;/head&gt;</a:t>
            </a:r>
          </a:p>
        </p:txBody>
      </p:sp>
      <p:sp>
        <p:nvSpPr>
          <p:cNvPr id="36869" name="Rectangle 5">
            <a:extLst>
              <a:ext uri="{FF2B5EF4-FFF2-40B4-BE49-F238E27FC236}">
                <a16:creationId xmlns:a16="http://schemas.microsoft.com/office/drawing/2014/main" id="{E876CBB1-7B08-4998-8EBD-E36D3972F9D2}"/>
              </a:ext>
            </a:extLst>
          </p:cNvPr>
          <p:cNvSpPr>
            <a:spLocks noChangeArrowheads="1"/>
          </p:cNvSpPr>
          <p:nvPr/>
        </p:nvSpPr>
        <p:spPr bwMode="auto">
          <a:xfrm>
            <a:off x="4707467" y="2967437"/>
            <a:ext cx="2857500" cy="1943100"/>
          </a:xfrm>
          <a:prstGeom prst="rect">
            <a:avLst/>
          </a:prstGeom>
          <a:solidFill>
            <a:schemeClr val="accent5">
              <a:lumMod val="40000"/>
              <a:lumOff val="60000"/>
            </a:schemeClr>
          </a:solidFill>
          <a:ln w="9525">
            <a:solidFill>
              <a:schemeClr val="tx1"/>
            </a:solidFill>
            <a:miter lim="800000"/>
            <a:headEnd/>
            <a:tailEnd/>
          </a:ln>
          <a:effectLst/>
        </p:spPr>
        <p:txBody>
          <a:bodyPr lIns="69056" tIns="34529" rIns="69056" bIns="34529"/>
          <a:lstStyle>
            <a:lvl1pPr marL="342900" indent="-342900">
              <a:spcBef>
                <a:spcPct val="20000"/>
              </a:spcBef>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5pPr>
            <a:lvl6pPr marL="2514600" indent="-228600" fontAlgn="base">
              <a:spcBef>
                <a:spcPct val="20000"/>
              </a:spcBef>
              <a:spcAft>
                <a:spcPct val="0"/>
              </a:spcAft>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6pPr>
            <a:lvl7pPr marL="2971800" indent="-228600" fontAlgn="base">
              <a:spcBef>
                <a:spcPct val="20000"/>
              </a:spcBef>
              <a:spcAft>
                <a:spcPct val="0"/>
              </a:spcAft>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7pPr>
            <a:lvl8pPr marL="3429000" indent="-228600" fontAlgn="base">
              <a:spcBef>
                <a:spcPct val="20000"/>
              </a:spcBef>
              <a:spcAft>
                <a:spcPct val="0"/>
              </a:spcAft>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8pPr>
            <a:lvl9pPr marL="3886200" indent="-228600" fontAlgn="base">
              <a:spcBef>
                <a:spcPct val="20000"/>
              </a:spcBef>
              <a:spcAft>
                <a:spcPct val="0"/>
              </a:spcAft>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9pPr>
          </a:lstStyle>
          <a:p>
            <a:pPr eaLnBrk="1" hangingPunct="1">
              <a:buFont typeface="Wingdings" panose="05000000000000000000" pitchFamily="2" charset="2"/>
              <a:buNone/>
            </a:pPr>
            <a:r>
              <a:rPr lang="en-US" altLang="ru-RU" sz="750" i="1" dirty="0"/>
              <a:t>HTML document, using the @import and @media method</a:t>
            </a:r>
          </a:p>
          <a:p>
            <a:pPr eaLnBrk="1" hangingPunct="1">
              <a:buFont typeface="Wingdings" panose="05000000000000000000" pitchFamily="2" charset="2"/>
              <a:buNone/>
            </a:pPr>
            <a:endParaRPr lang="en-US" altLang="ru-RU" sz="900" i="1" dirty="0"/>
          </a:p>
          <a:p>
            <a:pPr>
              <a:spcBef>
                <a:spcPts val="375"/>
              </a:spcBef>
              <a:spcAft>
                <a:spcPts val="375"/>
              </a:spcAft>
              <a:buNone/>
            </a:pPr>
            <a:r>
              <a:rPr lang="en-US" altLang="en-US" sz="750" dirty="0">
                <a:latin typeface="Courier New" panose="02070309020205020404" pitchFamily="49" charset="0"/>
              </a:rPr>
              <a:t>&lt;head&gt;</a:t>
            </a:r>
          </a:p>
          <a:p>
            <a:pPr>
              <a:spcBef>
                <a:spcPts val="375"/>
              </a:spcBef>
              <a:spcAft>
                <a:spcPts val="375"/>
              </a:spcAft>
              <a:buNone/>
            </a:pPr>
            <a:r>
              <a:rPr lang="pl-PL" altLang="en-US" sz="750" dirty="0">
                <a:latin typeface="Courier New" panose="02070309020205020404" pitchFamily="49" charset="0"/>
              </a:rPr>
              <a:t>&lt;style type="text/css"&gt;</a:t>
            </a:r>
          </a:p>
          <a:p>
            <a:pPr>
              <a:spcBef>
                <a:spcPts val="375"/>
              </a:spcBef>
              <a:spcAft>
                <a:spcPts val="375"/>
              </a:spcAft>
              <a:buNone/>
            </a:pPr>
            <a:r>
              <a:rPr lang="pl-PL" altLang="en-US" sz="750" dirty="0">
                <a:latin typeface="Courier New" panose="02070309020205020404" pitchFamily="49" charset="0"/>
              </a:rPr>
              <a:t>&lt;!--</a:t>
            </a:r>
          </a:p>
          <a:p>
            <a:pPr>
              <a:spcBef>
                <a:spcPts val="375"/>
              </a:spcBef>
              <a:spcAft>
                <a:spcPts val="375"/>
              </a:spcAft>
              <a:buNone/>
            </a:pPr>
            <a:r>
              <a:rPr lang="pl-PL" altLang="en-US" sz="750" dirty="0">
                <a:latin typeface="Courier New" panose="02070309020205020404" pitchFamily="49" charset="0"/>
              </a:rPr>
              <a:t>@import url("</a:t>
            </a:r>
            <a:r>
              <a:rPr lang="en-US" altLang="en-US" sz="750" dirty="0">
                <a:latin typeface="Courier New" panose="02070309020205020404" pitchFamily="49" charset="0"/>
              </a:rPr>
              <a:t>basic.css</a:t>
            </a:r>
            <a:r>
              <a:rPr lang="pl-PL" altLang="en-US" sz="750" dirty="0">
                <a:latin typeface="Courier New" panose="02070309020205020404" pitchFamily="49" charset="0"/>
              </a:rPr>
              <a:t>")</a:t>
            </a:r>
            <a:r>
              <a:rPr lang="en-US" altLang="en-US" sz="750" dirty="0">
                <a:latin typeface="Courier New" panose="02070309020205020404" pitchFamily="49" charset="0"/>
              </a:rPr>
              <a:t> all</a:t>
            </a:r>
            <a:r>
              <a:rPr lang="pl-PL" altLang="en-US" sz="750" dirty="0">
                <a:latin typeface="Courier New" panose="02070309020205020404" pitchFamily="49" charset="0"/>
              </a:rPr>
              <a:t>;</a:t>
            </a:r>
            <a:endParaRPr lang="en-US" altLang="en-US" sz="750" dirty="0">
              <a:latin typeface="Courier New" panose="02070309020205020404" pitchFamily="49" charset="0"/>
            </a:endParaRPr>
          </a:p>
          <a:p>
            <a:pPr>
              <a:spcBef>
                <a:spcPts val="375"/>
              </a:spcBef>
              <a:spcAft>
                <a:spcPts val="375"/>
              </a:spcAft>
              <a:buNone/>
            </a:pPr>
            <a:r>
              <a:rPr lang="en-US" altLang="en-US" sz="750" dirty="0">
                <a:latin typeface="Courier New" panose="02070309020205020404" pitchFamily="49" charset="0"/>
              </a:rPr>
              <a:t>@media </a:t>
            </a:r>
            <a:r>
              <a:rPr lang="en-US" altLang="en-US" sz="750" dirty="0" err="1">
                <a:latin typeface="Courier New" panose="02070309020205020404" pitchFamily="49" charset="0"/>
              </a:rPr>
              <a:t>url</a:t>
            </a:r>
            <a:r>
              <a:rPr lang="en-US" altLang="en-US" sz="750" dirty="0">
                <a:latin typeface="Courier New" panose="02070309020205020404" pitchFamily="49" charset="0"/>
              </a:rPr>
              <a:t>("print.css") print;</a:t>
            </a:r>
            <a:endParaRPr lang="pl-PL" altLang="en-US" sz="750" dirty="0">
              <a:latin typeface="Courier New" panose="02070309020205020404" pitchFamily="49" charset="0"/>
            </a:endParaRPr>
          </a:p>
          <a:p>
            <a:pPr>
              <a:spcBef>
                <a:spcPts val="375"/>
              </a:spcBef>
              <a:spcAft>
                <a:spcPts val="375"/>
              </a:spcAft>
              <a:buNone/>
            </a:pPr>
            <a:r>
              <a:rPr lang="pl-PL" altLang="en-US" sz="750" dirty="0">
                <a:latin typeface="Courier New" panose="02070309020205020404" pitchFamily="49" charset="0"/>
              </a:rPr>
              <a:t>--&gt;</a:t>
            </a:r>
          </a:p>
          <a:p>
            <a:pPr>
              <a:spcBef>
                <a:spcPts val="375"/>
              </a:spcBef>
              <a:spcAft>
                <a:spcPts val="375"/>
              </a:spcAft>
              <a:buNone/>
            </a:pPr>
            <a:r>
              <a:rPr lang="pl-PL" altLang="en-US" sz="750" dirty="0">
                <a:latin typeface="Courier New" panose="02070309020205020404" pitchFamily="49" charset="0"/>
              </a:rPr>
              <a:t>&lt;/style&gt;</a:t>
            </a:r>
            <a:endParaRPr lang="en-US" altLang="en-US" sz="750" dirty="0">
              <a:latin typeface="Courier New" panose="02070309020205020404" pitchFamily="49" charset="0"/>
            </a:endParaRPr>
          </a:p>
          <a:p>
            <a:pPr>
              <a:spcBef>
                <a:spcPts val="375"/>
              </a:spcBef>
              <a:spcAft>
                <a:spcPts val="375"/>
              </a:spcAft>
              <a:buNone/>
            </a:pPr>
            <a:r>
              <a:rPr lang="en-US" altLang="en-US" sz="750" dirty="0">
                <a:latin typeface="Courier New" panose="02070309020205020404" pitchFamily="49" charset="0"/>
              </a:rPr>
              <a:t>&lt;/head&gt;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E90CFDC-19B9-41FE-B5A3-973712348B3E}"/>
              </a:ext>
            </a:extLst>
          </p:cNvPr>
          <p:cNvSpPr>
            <a:spLocks noGrp="1" noChangeArrowheads="1"/>
          </p:cNvSpPr>
          <p:nvPr>
            <p:ph type="title"/>
          </p:nvPr>
        </p:nvSpPr>
        <p:spPr>
          <a:ln/>
        </p:spPr>
        <p:txBody>
          <a:bodyPr/>
          <a:lstStyle/>
          <a:p>
            <a:r>
              <a:rPr lang="en-US" altLang="ru-RU" dirty="0">
                <a:solidFill>
                  <a:schemeClr val="accent6"/>
                </a:solidFill>
              </a:rPr>
              <a:t>Style Location: Internal</a:t>
            </a:r>
          </a:p>
        </p:txBody>
      </p:sp>
      <p:sp>
        <p:nvSpPr>
          <p:cNvPr id="33795" name="Rectangle 3">
            <a:extLst>
              <a:ext uri="{FF2B5EF4-FFF2-40B4-BE49-F238E27FC236}">
                <a16:creationId xmlns:a16="http://schemas.microsoft.com/office/drawing/2014/main" id="{06EDF4BD-CBB3-4507-9DAD-86CB9D67ADC9}"/>
              </a:ext>
            </a:extLst>
          </p:cNvPr>
          <p:cNvSpPr>
            <a:spLocks noGrp="1" noChangeArrowheads="1"/>
          </p:cNvSpPr>
          <p:nvPr>
            <p:ph type="body" idx="1"/>
          </p:nvPr>
        </p:nvSpPr>
        <p:spPr>
          <a:xfrm>
            <a:off x="372533" y="1225973"/>
            <a:ext cx="8337251" cy="3552503"/>
          </a:xfrm>
          <a:ln/>
        </p:spPr>
        <p:txBody>
          <a:bodyPr/>
          <a:lstStyle/>
          <a:p>
            <a:pPr marL="0" indent="0">
              <a:buNone/>
            </a:pPr>
            <a:r>
              <a:rPr lang="en-US" altLang="ru-RU" dirty="0"/>
              <a:t>Style information can also be included in the &lt;head&gt; section of an individual web page.  This tends to work best when a single page needs to have a slightly different look than the rest of the site. </a:t>
            </a:r>
          </a:p>
        </p:txBody>
      </p:sp>
      <p:pic>
        <p:nvPicPr>
          <p:cNvPr id="33796" name="Picture 4">
            <a:extLst>
              <a:ext uri="{FF2B5EF4-FFF2-40B4-BE49-F238E27FC236}">
                <a16:creationId xmlns:a16="http://schemas.microsoft.com/office/drawing/2014/main" id="{1CF996E2-BB4E-4A8C-8159-0650DEDF1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4729" y="3045541"/>
            <a:ext cx="1957388" cy="181451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5">
            <a:extLst>
              <a:ext uri="{FF2B5EF4-FFF2-40B4-BE49-F238E27FC236}">
                <a16:creationId xmlns:a16="http://schemas.microsoft.com/office/drawing/2014/main" id="{FDBAA31B-FC19-447D-9054-48954AFAE6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8518" y="3456306"/>
            <a:ext cx="3107531" cy="992981"/>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8" name="AutoShape 6">
            <a:extLst>
              <a:ext uri="{FF2B5EF4-FFF2-40B4-BE49-F238E27FC236}">
                <a16:creationId xmlns:a16="http://schemas.microsoft.com/office/drawing/2014/main" id="{B06A1781-EBD5-44ED-8F98-A2B05A963DE2}"/>
              </a:ext>
            </a:extLst>
          </p:cNvPr>
          <p:cNvSpPr>
            <a:spLocks noChangeArrowheads="1"/>
          </p:cNvSpPr>
          <p:nvPr/>
        </p:nvSpPr>
        <p:spPr bwMode="auto">
          <a:xfrm>
            <a:off x="3710584" y="3803227"/>
            <a:ext cx="457200" cy="228600"/>
          </a:xfrm>
          <a:prstGeom prst="rightArrow">
            <a:avLst>
              <a:gd name="adj1" fmla="val 50000"/>
              <a:gd name="adj2" fmla="val 50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35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1E0A20B-581B-4080-8BE4-C2DC474BFE6B}"/>
              </a:ext>
            </a:extLst>
          </p:cNvPr>
          <p:cNvSpPr>
            <a:spLocks noGrp="1" noChangeArrowheads="1"/>
          </p:cNvSpPr>
          <p:nvPr>
            <p:ph type="title"/>
          </p:nvPr>
        </p:nvSpPr>
        <p:spPr>
          <a:ln/>
        </p:spPr>
        <p:txBody>
          <a:bodyPr/>
          <a:lstStyle/>
          <a:p>
            <a:r>
              <a:rPr lang="en-US" altLang="ru-RU" dirty="0">
                <a:solidFill>
                  <a:schemeClr val="accent6"/>
                </a:solidFill>
              </a:rPr>
              <a:t>Style Location: Inline</a:t>
            </a:r>
          </a:p>
        </p:txBody>
      </p:sp>
      <p:sp>
        <p:nvSpPr>
          <p:cNvPr id="34819" name="Rectangle 3">
            <a:extLst>
              <a:ext uri="{FF2B5EF4-FFF2-40B4-BE49-F238E27FC236}">
                <a16:creationId xmlns:a16="http://schemas.microsoft.com/office/drawing/2014/main" id="{8AFA8B7B-07B0-4753-B4C0-5963C7EA634F}"/>
              </a:ext>
            </a:extLst>
          </p:cNvPr>
          <p:cNvSpPr>
            <a:spLocks noGrp="1" noChangeArrowheads="1"/>
          </p:cNvSpPr>
          <p:nvPr>
            <p:ph type="body" idx="1"/>
          </p:nvPr>
        </p:nvSpPr>
        <p:spPr>
          <a:xfrm>
            <a:off x="392853" y="1456266"/>
            <a:ext cx="7093797" cy="1401233"/>
          </a:xfrm>
          <a:ln/>
        </p:spPr>
        <p:txBody>
          <a:bodyPr>
            <a:normAutofit fontScale="70000" lnSpcReduction="20000"/>
          </a:bodyPr>
          <a:lstStyle/>
          <a:p>
            <a:r>
              <a:rPr lang="en-US" altLang="ru-RU" dirty="0"/>
              <a:t>For extreme control, style information can be included in an individual tag.  The style effects only that tag and no others in the document.  This option is most useful for those rare occasions when a single tag needs to have a slightly different style.</a:t>
            </a:r>
          </a:p>
        </p:txBody>
      </p:sp>
      <p:pic>
        <p:nvPicPr>
          <p:cNvPr id="34820" name="Picture 4">
            <a:extLst>
              <a:ext uri="{FF2B5EF4-FFF2-40B4-BE49-F238E27FC236}">
                <a16:creationId xmlns:a16="http://schemas.microsoft.com/office/drawing/2014/main" id="{05AFA882-6A0B-4C0A-A3A0-77AFF3ABC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3036094"/>
            <a:ext cx="4679156" cy="678656"/>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1" name="Picture 5">
            <a:extLst>
              <a:ext uri="{FF2B5EF4-FFF2-40B4-BE49-F238E27FC236}">
                <a16:creationId xmlns:a16="http://schemas.microsoft.com/office/drawing/2014/main" id="{8A82634B-0824-4A1C-8433-ACBC6D68A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943350"/>
            <a:ext cx="3043238" cy="985838"/>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3" name="AutoShape 7">
            <a:extLst>
              <a:ext uri="{FF2B5EF4-FFF2-40B4-BE49-F238E27FC236}">
                <a16:creationId xmlns:a16="http://schemas.microsoft.com/office/drawing/2014/main" id="{4360B23D-B685-4AF4-8E4C-3B5787F0674E}"/>
              </a:ext>
            </a:extLst>
          </p:cNvPr>
          <p:cNvSpPr>
            <a:spLocks noChangeArrowheads="1"/>
          </p:cNvSpPr>
          <p:nvPr/>
        </p:nvSpPr>
        <p:spPr bwMode="auto">
          <a:xfrm>
            <a:off x="4572000" y="3443287"/>
            <a:ext cx="220266" cy="442913"/>
          </a:xfrm>
          <a:prstGeom prst="downArrow">
            <a:avLst>
              <a:gd name="adj1" fmla="val 50000"/>
              <a:gd name="adj2" fmla="val 502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35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7822488-5619-4285-BC5D-C5A4816778FC}"/>
              </a:ext>
            </a:extLst>
          </p:cNvPr>
          <p:cNvSpPr>
            <a:spLocks noGrp="1" noChangeArrowheads="1"/>
          </p:cNvSpPr>
          <p:nvPr>
            <p:ph type="title"/>
          </p:nvPr>
        </p:nvSpPr>
        <p:spPr>
          <a:ln/>
        </p:spPr>
        <p:txBody>
          <a:bodyPr/>
          <a:lstStyle/>
          <a:p>
            <a:r>
              <a:rPr lang="en-US" altLang="ru-RU" dirty="0">
                <a:solidFill>
                  <a:schemeClr val="accent6"/>
                </a:solidFill>
              </a:rPr>
              <a:t>Hierarchy of styles</a:t>
            </a:r>
          </a:p>
        </p:txBody>
      </p:sp>
      <p:sp>
        <p:nvSpPr>
          <p:cNvPr id="37891" name="Rectangle 3">
            <a:extLst>
              <a:ext uri="{FF2B5EF4-FFF2-40B4-BE49-F238E27FC236}">
                <a16:creationId xmlns:a16="http://schemas.microsoft.com/office/drawing/2014/main" id="{17CF3048-00B2-48CE-9065-02330EF0AC22}"/>
              </a:ext>
            </a:extLst>
          </p:cNvPr>
          <p:cNvSpPr>
            <a:spLocks noGrp="1" noChangeArrowheads="1"/>
          </p:cNvSpPr>
          <p:nvPr>
            <p:ph type="body" idx="1"/>
          </p:nvPr>
        </p:nvSpPr>
        <p:spPr>
          <a:ln/>
        </p:spPr>
        <p:txBody>
          <a:bodyPr/>
          <a:lstStyle/>
          <a:p>
            <a:r>
              <a:rPr lang="en-US" altLang="ru-RU" sz="1500"/>
              <a:t>When style information is located in all three places in one site, the hierarchy is as follows:</a:t>
            </a:r>
          </a:p>
          <a:p>
            <a:pPr lvl="1"/>
            <a:r>
              <a:rPr lang="en-US" altLang="ru-RU" sz="1200"/>
              <a:t>External Style Sheets affect the entire site.  </a:t>
            </a:r>
          </a:p>
          <a:p>
            <a:pPr lvl="1"/>
            <a:r>
              <a:rPr lang="en-US" altLang="ru-RU" sz="1200"/>
              <a:t>Internal styles affect only their own pages and override external styles.  </a:t>
            </a:r>
          </a:p>
          <a:p>
            <a:pPr lvl="1"/>
            <a:r>
              <a:rPr lang="en-US" altLang="ru-RU" sz="1200"/>
              <a:t>Inline styles affect only their own tags and override both internal and external styles.  </a:t>
            </a:r>
          </a:p>
          <a:p>
            <a:pPr lvl="1"/>
            <a:endParaRPr lang="en-US" altLang="ru-RU" sz="1200"/>
          </a:p>
          <a:p>
            <a:r>
              <a:rPr lang="en-US" altLang="ru-RU" sz="1500"/>
              <a:t>For example, if an external Style Sheet sets </a:t>
            </a:r>
            <a:r>
              <a:rPr lang="en-US" altLang="ru-RU" sz="1500">
                <a:latin typeface="Courier New" panose="02070309020205020404" pitchFamily="49" charset="0"/>
              </a:rPr>
              <a:t>&lt;h2&gt;</a:t>
            </a:r>
            <a:r>
              <a:rPr lang="en-US" altLang="ru-RU" sz="1500"/>
              <a:t> tags to purple and a particular page has an internal style that changes that color to orange, the </a:t>
            </a:r>
            <a:r>
              <a:rPr lang="en-US" altLang="ru-RU" sz="1500">
                <a:latin typeface="Courier New" panose="02070309020205020404" pitchFamily="49" charset="0"/>
              </a:rPr>
              <a:t>&lt;h2&gt;</a:t>
            </a:r>
            <a:r>
              <a:rPr lang="en-US" altLang="ru-RU" sz="1500"/>
              <a:t> tags will be orange only on that page and nowhere else in the site.  If there is a single </a:t>
            </a:r>
            <a:r>
              <a:rPr lang="en-US" altLang="ru-RU" sz="1500">
                <a:latin typeface="Courier New" panose="02070309020205020404" pitchFamily="49" charset="0"/>
              </a:rPr>
              <a:t>&lt;h2&gt;</a:t>
            </a:r>
            <a:r>
              <a:rPr lang="en-US" altLang="ru-RU" sz="1500"/>
              <a:t> tag on that page which specifies green as its color, then the color for that one tag will be green.   All other </a:t>
            </a:r>
            <a:r>
              <a:rPr lang="en-US" altLang="ru-RU" sz="1500">
                <a:latin typeface="Courier New" panose="02070309020205020404" pitchFamily="49" charset="0"/>
              </a:rPr>
              <a:t>&lt;h2&gt;</a:t>
            </a:r>
            <a:r>
              <a:rPr lang="en-US" altLang="ru-RU" sz="1500"/>
              <a:t> tags on that page would be orange; the </a:t>
            </a:r>
            <a:r>
              <a:rPr lang="en-US" altLang="ru-RU" sz="1500">
                <a:latin typeface="Courier New" panose="02070309020205020404" pitchFamily="49" charset="0"/>
              </a:rPr>
              <a:t>&lt;h2&gt;</a:t>
            </a:r>
            <a:r>
              <a:rPr lang="en-US" altLang="ru-RU" sz="1500"/>
              <a:t> tags on the rest of the site would be purple.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9F6127F4-C6B2-49E3-A4C5-5507552B5286}"/>
              </a:ext>
            </a:extLst>
          </p:cNvPr>
          <p:cNvSpPr>
            <a:spLocks noGrp="1" noChangeArrowheads="1"/>
          </p:cNvSpPr>
          <p:nvPr>
            <p:ph type="title"/>
          </p:nvPr>
        </p:nvSpPr>
        <p:spPr>
          <a:ln/>
        </p:spPr>
        <p:txBody>
          <a:bodyPr/>
          <a:lstStyle/>
          <a:p>
            <a:r>
              <a:rPr lang="en-US" altLang="ru-RU" dirty="0">
                <a:solidFill>
                  <a:schemeClr val="accent6"/>
                </a:solidFill>
              </a:rPr>
              <a:t>!important</a:t>
            </a:r>
          </a:p>
        </p:txBody>
      </p:sp>
      <p:sp>
        <p:nvSpPr>
          <p:cNvPr id="66563" name="Rectangle 3">
            <a:extLst>
              <a:ext uri="{FF2B5EF4-FFF2-40B4-BE49-F238E27FC236}">
                <a16:creationId xmlns:a16="http://schemas.microsoft.com/office/drawing/2014/main" id="{133DC1E6-25C5-4EB7-BD6F-72D4D478C027}"/>
              </a:ext>
            </a:extLst>
          </p:cNvPr>
          <p:cNvSpPr>
            <a:spLocks noGrp="1" noChangeArrowheads="1"/>
          </p:cNvSpPr>
          <p:nvPr>
            <p:ph type="body" idx="1"/>
          </p:nvPr>
        </p:nvSpPr>
        <p:spPr>
          <a:ln/>
        </p:spPr>
        <p:txBody>
          <a:bodyPr/>
          <a:lstStyle/>
          <a:p>
            <a:pPr>
              <a:tabLst>
                <a:tab pos="813197" algn="l"/>
              </a:tabLst>
            </a:pPr>
            <a:r>
              <a:rPr lang="en-US" altLang="ru-RU" sz="1500"/>
              <a:t>Normally, the last rule listed in the cascade will take precedence over previous rules.   In this example, the body font will be Verdana, not Times.</a:t>
            </a:r>
          </a:p>
          <a:p>
            <a:pPr lvl="1">
              <a:spcAft>
                <a:spcPct val="10000"/>
              </a:spcAft>
              <a:buNone/>
              <a:tabLst>
                <a:tab pos="813197" algn="l"/>
              </a:tabLst>
            </a:pPr>
            <a:r>
              <a:rPr lang="en-US" altLang="ru-RU" sz="1200">
                <a:solidFill>
                  <a:srgbClr val="9A0B09"/>
                </a:solidFill>
                <a:latin typeface="Courier New" panose="02070309020205020404" pitchFamily="49" charset="0"/>
              </a:rPr>
              <a:t>body	{font-family: Times; </a:t>
            </a:r>
          </a:p>
          <a:p>
            <a:pPr lvl="1">
              <a:spcAft>
                <a:spcPct val="10000"/>
              </a:spcAft>
              <a:buNone/>
              <a:tabLst>
                <a:tab pos="813197" algn="l"/>
              </a:tabLst>
            </a:pPr>
            <a:r>
              <a:rPr lang="en-US" altLang="ru-RU" sz="1200">
                <a:solidFill>
                  <a:srgbClr val="9A0B09"/>
                </a:solidFill>
                <a:latin typeface="Courier New" panose="02070309020205020404" pitchFamily="49" charset="0"/>
              </a:rPr>
              <a:t>   	 font-family: Verdana;}</a:t>
            </a:r>
          </a:p>
          <a:p>
            <a:pPr>
              <a:tabLst>
                <a:tab pos="813197" algn="l"/>
              </a:tabLst>
            </a:pPr>
            <a:r>
              <a:rPr lang="en-US" altLang="ru-RU" sz="1500"/>
              <a:t>However, by entering </a:t>
            </a:r>
            <a:r>
              <a:rPr lang="en-US" altLang="ru-RU" sz="1500">
                <a:latin typeface="Courier New" panose="02070309020205020404" pitchFamily="49" charset="0"/>
              </a:rPr>
              <a:t>!important</a:t>
            </a:r>
            <a:r>
              <a:rPr lang="en-US" altLang="ru-RU" sz="1500"/>
              <a:t> in a rule, that rule will take precedence, regardless of its location.  In this example, the body font will be Times, not Verdana.</a:t>
            </a:r>
          </a:p>
          <a:p>
            <a:pPr lvl="1">
              <a:spcAft>
                <a:spcPct val="10000"/>
              </a:spcAft>
              <a:buNone/>
              <a:tabLst>
                <a:tab pos="813197" algn="l"/>
              </a:tabLst>
            </a:pPr>
            <a:r>
              <a:rPr lang="en-US" altLang="ru-RU" sz="1200">
                <a:solidFill>
                  <a:srgbClr val="9A0B09"/>
                </a:solidFill>
                <a:latin typeface="Courier New" panose="02070309020205020404" pitchFamily="49" charset="0"/>
              </a:rPr>
              <a:t>body	{font-family: Times !important; </a:t>
            </a:r>
            <a:br>
              <a:rPr lang="en-US" altLang="ru-RU" sz="1200">
                <a:solidFill>
                  <a:srgbClr val="9A0B09"/>
                </a:solidFill>
                <a:latin typeface="Courier New" panose="02070309020205020404" pitchFamily="49" charset="0"/>
              </a:rPr>
            </a:br>
            <a:r>
              <a:rPr lang="en-US" altLang="ru-RU" sz="1200">
                <a:solidFill>
                  <a:srgbClr val="9A0B09"/>
                </a:solidFill>
                <a:latin typeface="Courier New" panose="02070309020205020404" pitchFamily="49" charset="0"/>
              </a:rPr>
              <a:t>  	 font-family: Verdana;}</a:t>
            </a:r>
          </a:p>
          <a:p>
            <a:pPr lvl="1">
              <a:spcAft>
                <a:spcPct val="10000"/>
              </a:spcAft>
              <a:buNone/>
              <a:tabLst>
                <a:tab pos="813197" algn="l"/>
              </a:tabLst>
            </a:pPr>
            <a:endParaRPr lang="en-US" altLang="ru-RU" sz="1200">
              <a:solidFill>
                <a:srgbClr val="9A0B09"/>
              </a:solidFill>
              <a:latin typeface="Courier New" panose="02070309020205020404" pitchFamily="49" charset="0"/>
            </a:endParaRPr>
          </a:p>
          <a:p>
            <a:pPr lvl="1">
              <a:spcAft>
                <a:spcPct val="10000"/>
              </a:spcAft>
              <a:buNone/>
              <a:tabLst>
                <a:tab pos="813197" algn="l"/>
              </a:tabLst>
            </a:pPr>
            <a:endParaRPr lang="en-US" altLang="ru-RU" sz="1500">
              <a:latin typeface="Courier New" panose="02070309020205020404" pitchFamily="49" charset="0"/>
            </a:endParaRPr>
          </a:p>
          <a:p>
            <a:pPr>
              <a:buNone/>
              <a:tabLst>
                <a:tab pos="813197" algn="l"/>
              </a:tabLst>
            </a:pPr>
            <a:r>
              <a:rPr lang="en-US" altLang="ru-RU" sz="1350" i="1"/>
              <a:t>Note:  </a:t>
            </a:r>
            <a:r>
              <a:rPr lang="en-US" altLang="ru-RU" sz="1350" b="1"/>
              <a:t>!important</a:t>
            </a:r>
            <a:r>
              <a:rPr lang="en-US" altLang="ru-RU" sz="1350"/>
              <a:t> does not work with all properties in </a:t>
            </a:r>
            <a:r>
              <a:rPr lang="en-US" altLang="ru-RU" sz="1350" i="1"/>
              <a:t>Internet Explorer</a:t>
            </a:r>
            <a:r>
              <a:rPr lang="en-US" altLang="ru-RU" sz="135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20F5D27-6AAB-4BDF-8101-C184DF6A5895}"/>
              </a:ext>
            </a:extLst>
          </p:cNvPr>
          <p:cNvSpPr>
            <a:spLocks noGrp="1" noChangeArrowheads="1"/>
          </p:cNvSpPr>
          <p:nvPr>
            <p:ph type="title"/>
          </p:nvPr>
        </p:nvSpPr>
        <p:spPr>
          <a:ln/>
        </p:spPr>
        <p:txBody>
          <a:bodyPr/>
          <a:lstStyle/>
          <a:p>
            <a:r>
              <a:rPr lang="en-US" altLang="ru-RU" dirty="0">
                <a:solidFill>
                  <a:schemeClr val="accent6"/>
                </a:solidFill>
              </a:rPr>
              <a:t>Classes and IDs</a:t>
            </a:r>
          </a:p>
        </p:txBody>
      </p:sp>
      <p:sp>
        <p:nvSpPr>
          <p:cNvPr id="39939" name="Rectangle 3">
            <a:extLst>
              <a:ext uri="{FF2B5EF4-FFF2-40B4-BE49-F238E27FC236}">
                <a16:creationId xmlns:a16="http://schemas.microsoft.com/office/drawing/2014/main" id="{38DB1F23-5377-412E-A86E-500C91512903}"/>
              </a:ext>
            </a:extLst>
          </p:cNvPr>
          <p:cNvSpPr>
            <a:spLocks noGrp="1" noChangeArrowheads="1"/>
          </p:cNvSpPr>
          <p:nvPr>
            <p:ph type="body" idx="1"/>
          </p:nvPr>
        </p:nvSpPr>
        <p:spPr>
          <a:xfrm>
            <a:off x="484975" y="1307003"/>
            <a:ext cx="8259098" cy="3745904"/>
          </a:xfrm>
          <a:ln/>
        </p:spPr>
        <p:txBody>
          <a:bodyPr>
            <a:normAutofit/>
          </a:bodyPr>
          <a:lstStyle/>
          <a:p>
            <a:pPr>
              <a:lnSpc>
                <a:spcPct val="80000"/>
              </a:lnSpc>
            </a:pPr>
            <a:r>
              <a:rPr lang="en-US" altLang="ru-RU" sz="1200" dirty="0"/>
              <a:t>HTML has two attributes that make CSS even more useful: </a:t>
            </a:r>
            <a:r>
              <a:rPr lang="en-US" altLang="ru-RU" sz="1200" i="1" dirty="0"/>
              <a:t>class</a:t>
            </a:r>
            <a:r>
              <a:rPr lang="en-US" altLang="ru-RU" sz="1200" dirty="0"/>
              <a:t> and </a:t>
            </a:r>
            <a:r>
              <a:rPr lang="en-US" altLang="ru-RU" sz="1200" i="1" dirty="0"/>
              <a:t>ID</a:t>
            </a:r>
            <a:r>
              <a:rPr lang="en-US" altLang="ru-RU" sz="1200" dirty="0"/>
              <a:t>.  They make it easy to apply style to just about any tag.</a:t>
            </a:r>
          </a:p>
          <a:p>
            <a:pPr>
              <a:lnSpc>
                <a:spcPct val="80000"/>
              </a:lnSpc>
            </a:pPr>
            <a:r>
              <a:rPr lang="en-US" altLang="ru-RU" sz="1200" dirty="0"/>
              <a:t>Classes can describe a generic style that can be applied to any HTML element, or can be created for specific elements. </a:t>
            </a:r>
          </a:p>
          <a:p>
            <a:pPr>
              <a:lnSpc>
                <a:spcPct val="80000"/>
              </a:lnSpc>
            </a:pPr>
            <a:r>
              <a:rPr lang="en-US" altLang="ru-RU" sz="1200" dirty="0"/>
              <a:t>When defining a style for elements with a particular class attribute in the Style Sheet, declare a rule using a dot (.) followed by the class name.  To limit the style to a particular element with that class attribute, use a selector combining the tag name with a dot followed immediately by the class name.</a:t>
            </a:r>
          </a:p>
          <a:p>
            <a:pPr lvl="1">
              <a:lnSpc>
                <a:spcPct val="80000"/>
              </a:lnSpc>
            </a:pPr>
            <a:r>
              <a:rPr lang="en-US" altLang="ru-RU" sz="1200" dirty="0"/>
              <a:t>The following rule would apply to any element with the attribute </a:t>
            </a:r>
            <a:r>
              <a:rPr lang="en-US" altLang="ru-RU" sz="1200" b="1" dirty="0"/>
              <a:t>class=“shade"</a:t>
            </a:r>
          </a:p>
          <a:p>
            <a:pPr lvl="1">
              <a:lnSpc>
                <a:spcPct val="80000"/>
              </a:lnSpc>
              <a:buFont typeface="Times" panose="02020603050405020304" pitchFamily="18" charset="0"/>
              <a:buNone/>
            </a:pPr>
            <a:r>
              <a:rPr lang="en-US" altLang="ru-RU" sz="1200" dirty="0"/>
              <a:t>	  </a:t>
            </a:r>
            <a:r>
              <a:rPr lang="en-US" altLang="ru-RU" sz="1200" dirty="0">
                <a:solidFill>
                  <a:srgbClr val="9A0B09"/>
                </a:solidFill>
                <a:latin typeface="Courier New" panose="02070309020205020404" pitchFamily="49" charset="0"/>
              </a:rPr>
              <a:t>.shade { background: yellow; }</a:t>
            </a:r>
          </a:p>
          <a:p>
            <a:pPr lvl="1">
              <a:lnSpc>
                <a:spcPct val="80000"/>
              </a:lnSpc>
            </a:pPr>
            <a:r>
              <a:rPr lang="en-US" altLang="ru-RU" sz="1200" dirty="0"/>
              <a:t>The following rule would apply only to paragraph tags with the class </a:t>
            </a:r>
            <a:r>
              <a:rPr lang="en-US" altLang="ru-RU" sz="1200" b="1" dirty="0"/>
              <a:t>shade</a:t>
            </a:r>
            <a:r>
              <a:rPr lang="en-US" altLang="ru-RU" sz="1200" dirty="0"/>
              <a:t> (</a:t>
            </a:r>
            <a:r>
              <a:rPr lang="en-US" altLang="ru-RU" sz="1200" dirty="0">
                <a:latin typeface="Courier New" panose="02070309020205020404" pitchFamily="49" charset="0"/>
              </a:rPr>
              <a:t>&lt;p class="shade"&gt;</a:t>
            </a:r>
            <a:r>
              <a:rPr lang="en-US" altLang="ru-RU" sz="1200" dirty="0"/>
              <a:t>)</a:t>
            </a:r>
          </a:p>
          <a:p>
            <a:pPr lvl="1">
              <a:lnSpc>
                <a:spcPct val="80000"/>
              </a:lnSpc>
              <a:buFont typeface="Times" panose="02020603050405020304" pitchFamily="18" charset="0"/>
              <a:buNone/>
            </a:pPr>
            <a:r>
              <a:rPr lang="en-US" altLang="ru-RU" sz="1200" dirty="0"/>
              <a:t>	  </a:t>
            </a:r>
            <a:r>
              <a:rPr lang="en-US" altLang="ru-RU" sz="1200" dirty="0" err="1">
                <a:solidFill>
                  <a:srgbClr val="9A0B09"/>
                </a:solidFill>
                <a:latin typeface="Courier New" panose="02070309020205020404" pitchFamily="49" charset="0"/>
              </a:rPr>
              <a:t>p.shade</a:t>
            </a:r>
            <a:r>
              <a:rPr lang="en-US" altLang="ru-RU" sz="1200" dirty="0">
                <a:solidFill>
                  <a:srgbClr val="9A0B09"/>
                </a:solidFill>
                <a:latin typeface="Courier New" panose="02070309020205020404" pitchFamily="49" charset="0"/>
              </a:rPr>
              <a:t> { background: red; }</a:t>
            </a:r>
            <a:endParaRPr lang="en-US" altLang="ru-RU" sz="1200" dirty="0">
              <a:solidFill>
                <a:srgbClr val="9A0B09"/>
              </a:solidFill>
            </a:endParaRPr>
          </a:p>
          <a:p>
            <a:pPr>
              <a:lnSpc>
                <a:spcPct val="80000"/>
              </a:lnSpc>
            </a:pPr>
            <a:r>
              <a:rPr lang="en-US" altLang="ru-RU" sz="1200" dirty="0"/>
              <a:t>IDs are similar to classes, but IDs are unique – they can only be used with one instance of an element within a document.  </a:t>
            </a:r>
          </a:p>
          <a:p>
            <a:pPr>
              <a:lnSpc>
                <a:spcPct val="80000"/>
              </a:lnSpc>
            </a:pPr>
            <a:r>
              <a:rPr lang="en-US" altLang="ru-RU" sz="1200" dirty="0"/>
              <a:t>When defining a CSS rule using an ID-based selector, use a number/pound/hash sign (</a:t>
            </a:r>
            <a:r>
              <a:rPr lang="en-US" altLang="ru-RU" sz="1200" dirty="0">
                <a:latin typeface="Courier New" panose="02070309020205020404" pitchFamily="49" charset="0"/>
              </a:rPr>
              <a:t>#</a:t>
            </a:r>
            <a:r>
              <a:rPr lang="en-US" altLang="ru-RU" sz="1200" dirty="0"/>
              <a:t>) followed by the style name.  To limit the style to a particular element with that id attribute, use a selector combining the tag name with a # and then the id name.</a:t>
            </a:r>
          </a:p>
          <a:p>
            <a:pPr lvl="1">
              <a:lnSpc>
                <a:spcPct val="80000"/>
              </a:lnSpc>
            </a:pPr>
            <a:r>
              <a:rPr lang="en-US" altLang="ru-RU" sz="1200" dirty="0"/>
              <a:t>The following rule would apply to any element with the attribute </a:t>
            </a:r>
            <a:r>
              <a:rPr lang="en-US" altLang="ru-RU" sz="1200" b="1" dirty="0"/>
              <a:t>id="intro"</a:t>
            </a:r>
          </a:p>
          <a:p>
            <a:pPr lvl="1">
              <a:lnSpc>
                <a:spcPct val="80000"/>
              </a:lnSpc>
              <a:buFont typeface="Times" panose="02020603050405020304" pitchFamily="18" charset="0"/>
              <a:buNone/>
            </a:pPr>
            <a:r>
              <a:rPr lang="en-US" altLang="ru-RU" sz="1200" dirty="0">
                <a:latin typeface="Courier New" panose="02070309020205020404" pitchFamily="49" charset="0"/>
              </a:rPr>
              <a:t>	  </a:t>
            </a:r>
            <a:r>
              <a:rPr lang="en-US" altLang="ru-RU" sz="1200" dirty="0">
                <a:solidFill>
                  <a:srgbClr val="9A0B09"/>
                </a:solidFill>
                <a:latin typeface="Courier New" panose="02070309020205020404" pitchFamily="49" charset="0"/>
              </a:rPr>
              <a:t>#intro { font-size: 2em; }</a:t>
            </a:r>
          </a:p>
          <a:p>
            <a:pPr lvl="1">
              <a:lnSpc>
                <a:spcPct val="80000"/>
              </a:lnSpc>
            </a:pPr>
            <a:r>
              <a:rPr lang="en-US" altLang="ru-RU" sz="1200" dirty="0"/>
              <a:t>The following rule would apply only to heading 1 tags with the id </a:t>
            </a:r>
            <a:r>
              <a:rPr lang="en-US" altLang="ru-RU" sz="1200" b="1" dirty="0"/>
              <a:t>intro</a:t>
            </a:r>
            <a:r>
              <a:rPr lang="en-US" altLang="ru-RU" sz="1200" dirty="0"/>
              <a:t> (</a:t>
            </a:r>
            <a:r>
              <a:rPr lang="en-US" altLang="ru-RU" sz="1200" dirty="0">
                <a:latin typeface="Courier New" panose="02070309020205020404" pitchFamily="49" charset="0"/>
              </a:rPr>
              <a:t>&lt;h1 id="intro"&gt;</a:t>
            </a:r>
            <a:r>
              <a:rPr lang="en-US" altLang="ru-RU" sz="1200" dirty="0"/>
              <a:t>)</a:t>
            </a:r>
          </a:p>
          <a:p>
            <a:pPr lvl="1">
              <a:lnSpc>
                <a:spcPct val="80000"/>
              </a:lnSpc>
              <a:buFont typeface="Times" panose="02020603050405020304" pitchFamily="18" charset="0"/>
              <a:buNone/>
            </a:pPr>
            <a:r>
              <a:rPr lang="en-US" altLang="ru-RU" sz="1200" dirty="0"/>
              <a:t>	  </a:t>
            </a:r>
            <a:r>
              <a:rPr lang="en-US" altLang="ru-RU" sz="1200" dirty="0">
                <a:solidFill>
                  <a:srgbClr val="9A0B09"/>
                </a:solidFill>
                <a:latin typeface="Courier New" panose="02070309020205020404" pitchFamily="49" charset="0"/>
              </a:rPr>
              <a:t>h1#intro { color: green;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B066E6F-5B2E-44F1-833C-C90A31ED9554}"/>
              </a:ext>
            </a:extLst>
          </p:cNvPr>
          <p:cNvSpPr>
            <a:spLocks noGrp="1" noChangeArrowheads="1"/>
          </p:cNvSpPr>
          <p:nvPr>
            <p:ph type="title"/>
          </p:nvPr>
        </p:nvSpPr>
        <p:spPr>
          <a:ln/>
        </p:spPr>
        <p:txBody>
          <a:bodyPr/>
          <a:lstStyle/>
          <a:p>
            <a:r>
              <a:rPr lang="en-US" altLang="ru-RU" dirty="0">
                <a:solidFill>
                  <a:schemeClr val="accent6"/>
                </a:solidFill>
              </a:rPr>
              <a:t>Class example</a:t>
            </a:r>
          </a:p>
        </p:txBody>
      </p:sp>
      <p:sp>
        <p:nvSpPr>
          <p:cNvPr id="40963" name="Rectangle 3">
            <a:extLst>
              <a:ext uri="{FF2B5EF4-FFF2-40B4-BE49-F238E27FC236}">
                <a16:creationId xmlns:a16="http://schemas.microsoft.com/office/drawing/2014/main" id="{F3356479-0230-4A48-8842-953F3E830775}"/>
              </a:ext>
            </a:extLst>
          </p:cNvPr>
          <p:cNvSpPr>
            <a:spLocks noGrp="1" noChangeArrowheads="1"/>
          </p:cNvSpPr>
          <p:nvPr>
            <p:ph type="body" idx="1"/>
          </p:nvPr>
        </p:nvSpPr>
        <p:spPr>
          <a:ln/>
        </p:spPr>
        <p:txBody>
          <a:bodyPr/>
          <a:lstStyle/>
          <a:p>
            <a:r>
              <a:rPr lang="en-US" altLang="ru-RU" dirty="0"/>
              <a:t>Here’s an example of a web page with an internal CSS style with a class called highlight”:</a:t>
            </a:r>
          </a:p>
        </p:txBody>
      </p:sp>
      <p:pic>
        <p:nvPicPr>
          <p:cNvPr id="40964" name="Picture 4">
            <a:extLst>
              <a:ext uri="{FF2B5EF4-FFF2-40B4-BE49-F238E27FC236}">
                <a16:creationId xmlns:a16="http://schemas.microsoft.com/office/drawing/2014/main" id="{06D219B4-2B90-4D74-AED3-20221D9F5B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398" y="2457450"/>
            <a:ext cx="3543300" cy="234315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5" name="Picture 5">
            <a:extLst>
              <a:ext uri="{FF2B5EF4-FFF2-40B4-BE49-F238E27FC236}">
                <a16:creationId xmlns:a16="http://schemas.microsoft.com/office/drawing/2014/main" id="{7FBD0750-7F2A-49CB-955F-8B6DA0E44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995" y="3045541"/>
            <a:ext cx="2114550" cy="89654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2FF6A77F-442F-4119-98FF-F5F4AE9BAE67}"/>
              </a:ext>
            </a:extLst>
          </p:cNvPr>
          <p:cNvSpPr>
            <a:spLocks noGrp="1" noChangeArrowheads="1"/>
          </p:cNvSpPr>
          <p:nvPr>
            <p:ph type="title"/>
          </p:nvPr>
        </p:nvSpPr>
        <p:spPr>
          <a:ln/>
        </p:spPr>
        <p:txBody>
          <a:bodyPr/>
          <a:lstStyle/>
          <a:p>
            <a:r>
              <a:rPr lang="en-US" altLang="ru-RU" dirty="0">
                <a:solidFill>
                  <a:schemeClr val="accent6"/>
                </a:solidFill>
              </a:rPr>
              <a:t>Inline vs. Block Display (HTML)</a:t>
            </a:r>
          </a:p>
        </p:txBody>
      </p:sp>
      <p:sp>
        <p:nvSpPr>
          <p:cNvPr id="78851" name="Rectangle 3">
            <a:extLst>
              <a:ext uri="{FF2B5EF4-FFF2-40B4-BE49-F238E27FC236}">
                <a16:creationId xmlns:a16="http://schemas.microsoft.com/office/drawing/2014/main" id="{1D0A1274-5DDC-4C81-87BA-6681D45AE37F}"/>
              </a:ext>
            </a:extLst>
          </p:cNvPr>
          <p:cNvSpPr>
            <a:spLocks noGrp="1" noChangeArrowheads="1"/>
          </p:cNvSpPr>
          <p:nvPr>
            <p:ph type="body" idx="1"/>
          </p:nvPr>
        </p:nvSpPr>
        <p:spPr>
          <a:ln/>
        </p:spPr>
        <p:txBody>
          <a:bodyPr>
            <a:normAutofit fontScale="70000" lnSpcReduction="20000"/>
          </a:bodyPr>
          <a:lstStyle/>
          <a:p>
            <a:r>
              <a:rPr lang="en-US" altLang="ru-RU" dirty="0"/>
              <a:t>All HTML elements (tags) are assigned a display property value of either inline or block.</a:t>
            </a:r>
          </a:p>
          <a:p>
            <a:r>
              <a:rPr lang="en-US" altLang="ru-RU" dirty="0"/>
              <a:t>Inline elements display in browsers horizontally.</a:t>
            </a:r>
          </a:p>
          <a:p>
            <a:pPr lvl="1">
              <a:buFont typeface="Times" panose="02020603050405020304" pitchFamily="18" charset="0"/>
              <a:buNone/>
            </a:pPr>
            <a:r>
              <a:rPr lang="en-US" altLang="ru-RU" sz="1050" dirty="0">
                <a:solidFill>
                  <a:srgbClr val="9A0B09"/>
                </a:solidFill>
                <a:latin typeface="Courier New" panose="02070309020205020404" pitchFamily="49" charset="0"/>
              </a:rPr>
              <a:t>[INLINE ELEMENT 1]   [INLINE ELEMENT 2]   [INLINE ELEMENT 3]</a:t>
            </a:r>
          </a:p>
          <a:p>
            <a:r>
              <a:rPr lang="en-US" altLang="ru-RU" dirty="0"/>
              <a:t>Block elements display in browsers vertically (stacked one on top of the other).</a:t>
            </a:r>
          </a:p>
          <a:p>
            <a:pPr lvl="1">
              <a:buFont typeface="Times" panose="02020603050405020304" pitchFamily="18" charset="0"/>
              <a:buNone/>
            </a:pPr>
            <a:r>
              <a:rPr lang="en-US" altLang="ru-RU" sz="1050" dirty="0">
                <a:latin typeface="Courier New" panose="02070309020205020404" pitchFamily="49" charset="0"/>
              </a:rPr>
              <a:t>	</a:t>
            </a:r>
            <a:r>
              <a:rPr lang="en-US" altLang="ru-RU" sz="1050" dirty="0">
                <a:solidFill>
                  <a:srgbClr val="9A0B09"/>
                </a:solidFill>
                <a:latin typeface="Courier New" panose="02070309020205020404" pitchFamily="49" charset="0"/>
              </a:rPr>
              <a:t>[BLOCK ELEMENT 1]</a:t>
            </a:r>
            <a:br>
              <a:rPr lang="en-US" altLang="ru-RU" sz="1050" dirty="0">
                <a:solidFill>
                  <a:srgbClr val="9A0B09"/>
                </a:solidFill>
                <a:latin typeface="Courier New" panose="02070309020205020404" pitchFamily="49" charset="0"/>
              </a:rPr>
            </a:br>
            <a:r>
              <a:rPr lang="en-US" altLang="ru-RU" sz="1050" dirty="0">
                <a:solidFill>
                  <a:srgbClr val="9A0B09"/>
                </a:solidFill>
                <a:latin typeface="Courier New" panose="02070309020205020404" pitchFamily="49" charset="0"/>
              </a:rPr>
              <a:t>[BLOCK ELEMENT 2]</a:t>
            </a:r>
            <a:br>
              <a:rPr lang="en-US" altLang="ru-RU" sz="1050" dirty="0">
                <a:solidFill>
                  <a:srgbClr val="9A0B09"/>
                </a:solidFill>
                <a:latin typeface="Courier New" panose="02070309020205020404" pitchFamily="49" charset="0"/>
              </a:rPr>
            </a:br>
            <a:r>
              <a:rPr lang="en-US" altLang="ru-RU" sz="1050" dirty="0">
                <a:solidFill>
                  <a:srgbClr val="9A0B09"/>
                </a:solidFill>
                <a:latin typeface="Courier New" panose="02070309020205020404" pitchFamily="49" charset="0"/>
              </a:rPr>
              <a:t>[BLOCK ELEMENT 3]</a:t>
            </a:r>
            <a:endParaRPr lang="en-US" altLang="ru-RU" sz="750" dirty="0">
              <a:solidFill>
                <a:srgbClr val="9A0B09"/>
              </a:solidFill>
              <a:latin typeface="Courier New" panose="02070309020205020404" pitchFamily="49" charset="0"/>
            </a:endParaRPr>
          </a:p>
          <a:p>
            <a:r>
              <a:rPr lang="en-US" altLang="ru-RU" dirty="0"/>
              <a:t>Examples of inline elements:</a:t>
            </a:r>
          </a:p>
          <a:p>
            <a:pPr lvl="1">
              <a:buFont typeface="Times" panose="02020603050405020304" pitchFamily="18" charset="0"/>
              <a:buNone/>
            </a:pPr>
            <a:r>
              <a:rPr lang="en-US" altLang="ru-RU" dirty="0">
                <a:latin typeface="Courier New" panose="02070309020205020404" pitchFamily="49" charset="0"/>
              </a:rPr>
              <a:t>&lt;a&gt;  &lt;</a:t>
            </a:r>
            <a:r>
              <a:rPr lang="en-US" altLang="ru-RU" dirty="0" err="1">
                <a:latin typeface="Courier New" panose="02070309020205020404" pitchFamily="49" charset="0"/>
              </a:rPr>
              <a:t>img</a:t>
            </a:r>
            <a:r>
              <a:rPr lang="en-US" altLang="ru-RU" dirty="0">
                <a:latin typeface="Courier New" panose="02070309020205020404" pitchFamily="49" charset="0"/>
              </a:rPr>
              <a:t>&gt;  &lt;strong&gt; &lt;</a:t>
            </a:r>
            <a:r>
              <a:rPr lang="en-US" altLang="ru-RU" dirty="0" err="1">
                <a:latin typeface="Courier New" panose="02070309020205020404" pitchFamily="49" charset="0"/>
              </a:rPr>
              <a:t>em</a:t>
            </a:r>
            <a:r>
              <a:rPr lang="en-US" altLang="ru-RU" dirty="0">
                <a:latin typeface="Courier New" panose="02070309020205020404" pitchFamily="49" charset="0"/>
              </a:rPr>
              <a:t>&gt;  &lt;span&gt;</a:t>
            </a:r>
          </a:p>
          <a:p>
            <a:r>
              <a:rPr lang="en-US" altLang="ru-RU" dirty="0"/>
              <a:t>Examples of block elements:</a:t>
            </a:r>
          </a:p>
          <a:p>
            <a:pPr lvl="1">
              <a:buFont typeface="Times" panose="02020603050405020304" pitchFamily="18" charset="0"/>
              <a:buNone/>
            </a:pPr>
            <a:r>
              <a:rPr lang="en-US" altLang="ru-RU" dirty="0">
                <a:latin typeface="Courier New" panose="02070309020205020404" pitchFamily="49" charset="0"/>
              </a:rPr>
              <a:t>&lt;p&gt;  &lt;h1-h6&gt;  &lt;div&gt;  &lt;</a:t>
            </a:r>
            <a:r>
              <a:rPr lang="en-US" altLang="ru-RU" dirty="0" err="1">
                <a:latin typeface="Courier New" panose="02070309020205020404" pitchFamily="49" charset="0"/>
              </a:rPr>
              <a:t>hr</a:t>
            </a:r>
            <a:r>
              <a:rPr lang="en-US" altLang="ru-RU" dirty="0">
                <a:latin typeface="Courier New" panose="02070309020205020404" pitchFamily="49" charset="0"/>
              </a:rPr>
              <a:t>&gt;  &lt;table&gt;  &lt;ul&gt;  &lt;</a:t>
            </a:r>
            <a:r>
              <a:rPr lang="en-US" altLang="ru-RU" dirty="0" err="1">
                <a:latin typeface="Courier New" panose="02070309020205020404" pitchFamily="49" charset="0"/>
              </a:rPr>
              <a:t>ol</a:t>
            </a:r>
            <a:r>
              <a:rPr lang="en-US" altLang="ru-RU" dirty="0">
                <a:latin typeface="Courier New" panose="02070309020205020404" pitchFamily="49" charset="0"/>
              </a:rPr>
              <a:t>&gt;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ED1F1A91-467F-4850-A077-7B86C4DFB67A}"/>
              </a:ext>
            </a:extLst>
          </p:cNvPr>
          <p:cNvSpPr>
            <a:spLocks noGrp="1" noChangeArrowheads="1"/>
          </p:cNvSpPr>
          <p:nvPr>
            <p:ph type="title"/>
          </p:nvPr>
        </p:nvSpPr>
        <p:spPr>
          <a:ln/>
        </p:spPr>
        <p:txBody>
          <a:bodyPr/>
          <a:lstStyle/>
          <a:p>
            <a:r>
              <a:rPr lang="en-US" altLang="ru-RU" dirty="0">
                <a:solidFill>
                  <a:schemeClr val="accent6"/>
                </a:solidFill>
              </a:rPr>
              <a:t>Inline vs. Block Display (CSS)</a:t>
            </a:r>
          </a:p>
        </p:txBody>
      </p:sp>
      <p:sp>
        <p:nvSpPr>
          <p:cNvPr id="79875" name="Rectangle 3">
            <a:extLst>
              <a:ext uri="{FF2B5EF4-FFF2-40B4-BE49-F238E27FC236}">
                <a16:creationId xmlns:a16="http://schemas.microsoft.com/office/drawing/2014/main" id="{02767F04-5FCE-455F-9639-AC7026B2644A}"/>
              </a:ext>
            </a:extLst>
          </p:cNvPr>
          <p:cNvSpPr>
            <a:spLocks noGrp="1" noChangeArrowheads="1"/>
          </p:cNvSpPr>
          <p:nvPr>
            <p:ph type="body" idx="1"/>
          </p:nvPr>
        </p:nvSpPr>
        <p:spPr>
          <a:ln/>
        </p:spPr>
        <p:txBody>
          <a:bodyPr>
            <a:normAutofit fontScale="92500" lnSpcReduction="20000"/>
          </a:bodyPr>
          <a:lstStyle/>
          <a:p>
            <a:r>
              <a:rPr lang="en-US" altLang="ru-RU" dirty="0"/>
              <a:t>Using CSS, you can change this inherent display property:</a:t>
            </a:r>
          </a:p>
          <a:p>
            <a:pPr lvl="1"/>
            <a:r>
              <a:rPr lang="en-US" altLang="ru-RU" dirty="0"/>
              <a:t>To force a block display, use the declaration </a:t>
            </a:r>
            <a:r>
              <a:rPr lang="en-US" altLang="ru-RU" dirty="0">
                <a:solidFill>
                  <a:srgbClr val="9A0B09"/>
                </a:solidFill>
                <a:latin typeface="Courier New" panose="02070309020205020404" pitchFamily="49" charset="0"/>
              </a:rPr>
              <a:t>display: block;</a:t>
            </a:r>
          </a:p>
          <a:p>
            <a:pPr lvl="1"/>
            <a:r>
              <a:rPr lang="en-US" altLang="ru-RU" dirty="0"/>
              <a:t>To force an inline display, use the declaration </a:t>
            </a:r>
            <a:r>
              <a:rPr lang="en-US" altLang="ru-RU" dirty="0">
                <a:solidFill>
                  <a:srgbClr val="9A0B09"/>
                </a:solidFill>
                <a:latin typeface="Courier New" panose="02070309020205020404" pitchFamily="49" charset="0"/>
              </a:rPr>
              <a:t>display: inline;</a:t>
            </a:r>
          </a:p>
          <a:p>
            <a:pPr lvl="1"/>
            <a:r>
              <a:rPr lang="en-US" altLang="ru-RU" dirty="0"/>
              <a:t>To force a list, use the declaration </a:t>
            </a:r>
            <a:r>
              <a:rPr lang="en-US" altLang="ru-RU" dirty="0">
                <a:solidFill>
                  <a:srgbClr val="9A0B09"/>
                </a:solidFill>
                <a:latin typeface="Courier New" panose="02070309020205020404" pitchFamily="49" charset="0"/>
              </a:rPr>
              <a:t>display: list-item;</a:t>
            </a:r>
          </a:p>
          <a:p>
            <a:pPr lvl="1"/>
            <a:r>
              <a:rPr lang="en-US" altLang="ru-RU" dirty="0"/>
              <a:t>To hide elements matching the selector, use the declaration </a:t>
            </a:r>
            <a:r>
              <a:rPr lang="en-US" altLang="ru-RU" dirty="0">
                <a:solidFill>
                  <a:srgbClr val="9A0B09"/>
                </a:solidFill>
                <a:latin typeface="Courier New" panose="02070309020205020404" pitchFamily="49" charset="0"/>
              </a:rPr>
              <a:t>display: none;</a:t>
            </a:r>
            <a:endParaRPr lang="en-US" alt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0801" y="183696"/>
            <a:ext cx="5059898" cy="771343"/>
          </a:xfrm>
        </p:spPr>
        <p:txBody>
          <a:bodyPr>
            <a:normAutofit/>
          </a:bodyPr>
          <a:lstStyle/>
          <a:p>
            <a:r>
              <a:rPr lang="ru-RU" dirty="0">
                <a:solidFill>
                  <a:schemeClr val="accent6">
                    <a:lumMod val="75000"/>
                  </a:schemeClr>
                </a:solidFill>
              </a:rPr>
              <a:t>Создание таблиц в </a:t>
            </a:r>
            <a:r>
              <a:rPr lang="en-US" dirty="0">
                <a:solidFill>
                  <a:schemeClr val="accent6">
                    <a:lumMod val="75000"/>
                  </a:schemeClr>
                </a:solidFill>
              </a:rPr>
              <a:t>HTML</a:t>
            </a:r>
          </a:p>
        </p:txBody>
      </p:sp>
      <p:sp>
        <p:nvSpPr>
          <p:cNvPr id="3" name="Content Placeholder 2"/>
          <p:cNvSpPr>
            <a:spLocks noGrp="1"/>
          </p:cNvSpPr>
          <p:nvPr>
            <p:ph idx="1"/>
          </p:nvPr>
        </p:nvSpPr>
        <p:spPr>
          <a:xfrm>
            <a:off x="471946" y="1517226"/>
            <a:ext cx="8237837" cy="3261249"/>
          </a:xfrm>
        </p:spPr>
        <p:txBody>
          <a:bodyPr/>
          <a:lstStyle/>
          <a:p>
            <a:endParaRPr lang="en-US" dirty="0"/>
          </a:p>
          <a:p>
            <a:endParaRPr lang="en-US" dirty="0"/>
          </a:p>
        </p:txBody>
      </p:sp>
      <p:pic>
        <p:nvPicPr>
          <p:cNvPr id="4" name="Рисунок 3">
            <a:extLst>
              <a:ext uri="{FF2B5EF4-FFF2-40B4-BE49-F238E27FC236}">
                <a16:creationId xmlns:a16="http://schemas.microsoft.com/office/drawing/2014/main" id="{52849797-EE2B-45FE-9201-BBBEC03998C6}"/>
              </a:ext>
            </a:extLst>
          </p:cNvPr>
          <p:cNvPicPr>
            <a:picLocks noChangeAspect="1"/>
          </p:cNvPicPr>
          <p:nvPr/>
        </p:nvPicPr>
        <p:blipFill>
          <a:blip r:embed="rId2"/>
          <a:stretch>
            <a:fillRect/>
          </a:stretch>
        </p:blipFill>
        <p:spPr>
          <a:xfrm>
            <a:off x="4572000" y="1285591"/>
            <a:ext cx="3117376" cy="3774471"/>
          </a:xfrm>
          <a:prstGeom prst="rect">
            <a:avLst/>
          </a:prstGeom>
        </p:spPr>
      </p:pic>
      <p:pic>
        <p:nvPicPr>
          <p:cNvPr id="5" name="Рисунок 4">
            <a:extLst>
              <a:ext uri="{FF2B5EF4-FFF2-40B4-BE49-F238E27FC236}">
                <a16:creationId xmlns:a16="http://schemas.microsoft.com/office/drawing/2014/main" id="{6D8B2806-1C06-49C6-A396-F8F023D4C525}"/>
              </a:ext>
            </a:extLst>
          </p:cNvPr>
          <p:cNvPicPr>
            <a:picLocks noChangeAspect="1"/>
          </p:cNvPicPr>
          <p:nvPr/>
        </p:nvPicPr>
        <p:blipFill>
          <a:blip r:embed="rId3"/>
          <a:stretch>
            <a:fillRect/>
          </a:stretch>
        </p:blipFill>
        <p:spPr>
          <a:xfrm>
            <a:off x="741326" y="2324983"/>
            <a:ext cx="2810267" cy="847843"/>
          </a:xfrm>
          <a:prstGeom prst="rect">
            <a:avLst/>
          </a:prstGeom>
        </p:spPr>
      </p:pic>
    </p:spTree>
    <p:extLst>
      <p:ext uri="{BB962C8B-B14F-4D97-AF65-F5344CB8AC3E}">
        <p14:creationId xmlns:p14="http://schemas.microsoft.com/office/powerpoint/2010/main" val="410330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B66DD0DE-74F6-4FB9-A7CC-3A957A54482A}"/>
              </a:ext>
            </a:extLst>
          </p:cNvPr>
          <p:cNvSpPr>
            <a:spLocks noGrp="1" noChangeArrowheads="1"/>
          </p:cNvSpPr>
          <p:nvPr>
            <p:ph type="title"/>
          </p:nvPr>
        </p:nvSpPr>
        <p:spPr>
          <a:ln/>
        </p:spPr>
        <p:txBody>
          <a:bodyPr/>
          <a:lstStyle/>
          <a:p>
            <a:r>
              <a:rPr lang="en-US" altLang="ru-RU" dirty="0">
                <a:solidFill>
                  <a:schemeClr val="accent6"/>
                </a:solidFill>
              </a:rPr>
              <a:t>Example –  display: block;</a:t>
            </a:r>
          </a:p>
        </p:txBody>
      </p:sp>
      <p:sp>
        <p:nvSpPr>
          <p:cNvPr id="80899" name="Rectangle 3">
            <a:extLst>
              <a:ext uri="{FF2B5EF4-FFF2-40B4-BE49-F238E27FC236}">
                <a16:creationId xmlns:a16="http://schemas.microsoft.com/office/drawing/2014/main" id="{0755E76F-B8F0-4BBC-9AF5-D6C88AA6D083}"/>
              </a:ext>
            </a:extLst>
          </p:cNvPr>
          <p:cNvSpPr>
            <a:spLocks noGrp="1" noChangeArrowheads="1"/>
          </p:cNvSpPr>
          <p:nvPr>
            <p:ph type="body" idx="1"/>
          </p:nvPr>
        </p:nvSpPr>
        <p:spPr>
          <a:xfrm>
            <a:off x="463713" y="1312606"/>
            <a:ext cx="8328073" cy="3022327"/>
          </a:xfrm>
          <a:ln/>
        </p:spPr>
        <p:txBody>
          <a:bodyPr/>
          <a:lstStyle/>
          <a:p>
            <a:r>
              <a:rPr lang="en-US" altLang="ru-RU" sz="2400" dirty="0"/>
              <a:t>Normally, &lt;a&gt; tags display inline.</a:t>
            </a:r>
          </a:p>
          <a:p>
            <a:endParaRPr lang="en-US" altLang="ru-RU" dirty="0"/>
          </a:p>
          <a:p>
            <a:endParaRPr lang="en-US" altLang="ru-RU" sz="2000" dirty="0"/>
          </a:p>
          <a:p>
            <a:r>
              <a:rPr lang="en-US" altLang="ru-RU" sz="2000" dirty="0"/>
              <a:t>But, if you add the style </a:t>
            </a:r>
            <a:r>
              <a:rPr lang="en-US" altLang="ru-RU" sz="2000" dirty="0">
                <a:solidFill>
                  <a:srgbClr val="9A0B09"/>
                </a:solidFill>
                <a:latin typeface="Courier New" panose="02070309020205020404" pitchFamily="49" charset="0"/>
              </a:rPr>
              <a:t>a {display: block;}</a:t>
            </a:r>
            <a:r>
              <a:rPr lang="en-US" altLang="ru-RU" sz="2000" dirty="0"/>
              <a:t>, they will display as a vertical navigation menu:</a:t>
            </a:r>
          </a:p>
          <a:p>
            <a:pPr>
              <a:buFont typeface="Wingdings" panose="05000000000000000000" pitchFamily="2" charset="2"/>
              <a:buNone/>
            </a:pPr>
            <a:endParaRPr lang="en-US" altLang="ru-RU" dirty="0"/>
          </a:p>
        </p:txBody>
      </p:sp>
      <p:pic>
        <p:nvPicPr>
          <p:cNvPr id="80900" name="Picture 4">
            <a:extLst>
              <a:ext uri="{FF2B5EF4-FFF2-40B4-BE49-F238E27FC236}">
                <a16:creationId xmlns:a16="http://schemas.microsoft.com/office/drawing/2014/main" id="{44571156-E440-428A-8265-F7C4CAA81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1827879"/>
            <a:ext cx="4772025" cy="3429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1" name="Picture 5">
            <a:extLst>
              <a:ext uri="{FF2B5EF4-FFF2-40B4-BE49-F238E27FC236}">
                <a16:creationId xmlns:a16="http://schemas.microsoft.com/office/drawing/2014/main" id="{FFA295CD-2B31-4003-AB0E-756AB076D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227" y="2305320"/>
            <a:ext cx="957263" cy="21431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2" name="Picture 6">
            <a:extLst>
              <a:ext uri="{FF2B5EF4-FFF2-40B4-BE49-F238E27FC236}">
                <a16:creationId xmlns:a16="http://schemas.microsoft.com/office/drawing/2014/main" id="{9B987EEC-3EF0-4513-BD80-2ADA8E690C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5879" y="3324092"/>
            <a:ext cx="4786313" cy="10287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3" name="Picture 7">
            <a:extLst>
              <a:ext uri="{FF2B5EF4-FFF2-40B4-BE49-F238E27FC236}">
                <a16:creationId xmlns:a16="http://schemas.microsoft.com/office/drawing/2014/main" id="{661A8325-E13E-4C0F-AF07-B8660924ED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9858" y="4400317"/>
            <a:ext cx="414338" cy="50006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04" name="AutoShape 8">
            <a:extLst>
              <a:ext uri="{FF2B5EF4-FFF2-40B4-BE49-F238E27FC236}">
                <a16:creationId xmlns:a16="http://schemas.microsoft.com/office/drawing/2014/main" id="{6B85D4E0-ABCD-46DA-913C-4C9FE33F9842}"/>
              </a:ext>
            </a:extLst>
          </p:cNvPr>
          <p:cNvSpPr>
            <a:spLocks noChangeArrowheads="1"/>
          </p:cNvSpPr>
          <p:nvPr/>
        </p:nvSpPr>
        <p:spPr bwMode="auto">
          <a:xfrm rot="5400000">
            <a:off x="3856936" y="2211856"/>
            <a:ext cx="330994" cy="284559"/>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350"/>
          </a:p>
        </p:txBody>
      </p:sp>
      <p:sp>
        <p:nvSpPr>
          <p:cNvPr id="80905" name="AutoShape 9">
            <a:extLst>
              <a:ext uri="{FF2B5EF4-FFF2-40B4-BE49-F238E27FC236}">
                <a16:creationId xmlns:a16="http://schemas.microsoft.com/office/drawing/2014/main" id="{15E08A0A-331E-47CD-9E30-8A128E129B9D}"/>
              </a:ext>
            </a:extLst>
          </p:cNvPr>
          <p:cNvSpPr>
            <a:spLocks noChangeArrowheads="1"/>
          </p:cNvSpPr>
          <p:nvPr/>
        </p:nvSpPr>
        <p:spPr bwMode="auto">
          <a:xfrm rot="5400000">
            <a:off x="4133346" y="4438761"/>
            <a:ext cx="330994" cy="28456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35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82689C33-5499-4EE0-8A14-E9DD9993F045}"/>
              </a:ext>
            </a:extLst>
          </p:cNvPr>
          <p:cNvSpPr>
            <a:spLocks noGrp="1" noChangeArrowheads="1"/>
          </p:cNvSpPr>
          <p:nvPr>
            <p:ph type="title"/>
          </p:nvPr>
        </p:nvSpPr>
        <p:spPr>
          <a:ln/>
        </p:spPr>
        <p:txBody>
          <a:bodyPr/>
          <a:lstStyle/>
          <a:p>
            <a:r>
              <a:rPr lang="en-US" altLang="ru-RU" dirty="0">
                <a:solidFill>
                  <a:schemeClr val="accent6"/>
                </a:solidFill>
              </a:rPr>
              <a:t>Example – display: inline;</a:t>
            </a:r>
          </a:p>
        </p:txBody>
      </p:sp>
      <p:sp>
        <p:nvSpPr>
          <p:cNvPr id="81923" name="Rectangle 3">
            <a:extLst>
              <a:ext uri="{FF2B5EF4-FFF2-40B4-BE49-F238E27FC236}">
                <a16:creationId xmlns:a16="http://schemas.microsoft.com/office/drawing/2014/main" id="{94BF2727-2D07-4BA6-86D9-9AF82A39C38C}"/>
              </a:ext>
            </a:extLst>
          </p:cNvPr>
          <p:cNvSpPr>
            <a:spLocks noGrp="1" noChangeArrowheads="1"/>
          </p:cNvSpPr>
          <p:nvPr>
            <p:ph type="body" idx="1"/>
          </p:nvPr>
        </p:nvSpPr>
        <p:spPr>
          <a:ln/>
        </p:spPr>
        <p:txBody>
          <a:bodyPr>
            <a:normAutofit/>
          </a:bodyPr>
          <a:lstStyle/>
          <a:p>
            <a:r>
              <a:rPr lang="en-US" altLang="ru-RU" sz="1600" dirty="0"/>
              <a:t>Normally, the heading tags display in block format:</a:t>
            </a:r>
          </a:p>
          <a:p>
            <a:endParaRPr lang="en-US" altLang="ru-RU" sz="1600" dirty="0"/>
          </a:p>
          <a:p>
            <a:endParaRPr lang="en-US" altLang="ru-RU" sz="1600" dirty="0"/>
          </a:p>
          <a:p>
            <a:endParaRPr lang="en-US" altLang="ru-RU" sz="1600" dirty="0"/>
          </a:p>
          <a:p>
            <a:endParaRPr lang="en-US" altLang="ru-RU" sz="1600" dirty="0"/>
          </a:p>
          <a:p>
            <a:endParaRPr lang="en-US" altLang="ru-RU" sz="1600" dirty="0"/>
          </a:p>
          <a:p>
            <a:r>
              <a:rPr lang="en-US" altLang="ru-RU" sz="1600" dirty="0"/>
              <a:t>But, to have them display inline, add the style </a:t>
            </a:r>
            <a:br>
              <a:rPr lang="en-US" altLang="ru-RU" sz="1600" dirty="0"/>
            </a:br>
            <a:r>
              <a:rPr lang="en-US" altLang="ru-RU" sz="1600" dirty="0">
                <a:solidFill>
                  <a:srgbClr val="9A0B09"/>
                </a:solidFill>
                <a:latin typeface="Courier New" panose="02070309020205020404" pitchFamily="49" charset="0"/>
              </a:rPr>
              <a:t>h1,h2,h3 {display: inline;}</a:t>
            </a:r>
            <a:r>
              <a:rPr lang="en-US" altLang="ru-RU" sz="1600" dirty="0"/>
              <a:t>:</a:t>
            </a:r>
          </a:p>
          <a:p>
            <a:pPr>
              <a:buFont typeface="Wingdings" panose="05000000000000000000" pitchFamily="2" charset="2"/>
              <a:buNone/>
            </a:pPr>
            <a:endParaRPr lang="en-US" altLang="ru-RU" dirty="0"/>
          </a:p>
        </p:txBody>
      </p:sp>
      <p:sp>
        <p:nvSpPr>
          <p:cNvPr id="81928" name="AutoShape 8">
            <a:extLst>
              <a:ext uri="{FF2B5EF4-FFF2-40B4-BE49-F238E27FC236}">
                <a16:creationId xmlns:a16="http://schemas.microsoft.com/office/drawing/2014/main" id="{F6BE8BFE-A0D7-4DBB-B3BC-6C7EC9EA944A}"/>
              </a:ext>
            </a:extLst>
          </p:cNvPr>
          <p:cNvSpPr>
            <a:spLocks noChangeArrowheads="1"/>
          </p:cNvSpPr>
          <p:nvPr/>
        </p:nvSpPr>
        <p:spPr bwMode="auto">
          <a:xfrm rot="5400000">
            <a:off x="3857344" y="2310409"/>
            <a:ext cx="330994" cy="284559"/>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350"/>
          </a:p>
        </p:txBody>
      </p:sp>
      <p:pic>
        <p:nvPicPr>
          <p:cNvPr id="81930" name="Picture 10">
            <a:extLst>
              <a:ext uri="{FF2B5EF4-FFF2-40B4-BE49-F238E27FC236}">
                <a16:creationId xmlns:a16="http://schemas.microsoft.com/office/drawing/2014/main" id="{63425FAF-48E2-40D8-B6D8-0FE1343DD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4840" y="1771553"/>
            <a:ext cx="2728913" cy="3429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31" name="Picture 11">
            <a:extLst>
              <a:ext uri="{FF2B5EF4-FFF2-40B4-BE49-F238E27FC236}">
                <a16:creationId xmlns:a16="http://schemas.microsoft.com/office/drawing/2014/main" id="{7BFB3AFD-4C58-4120-95D3-59415DD12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635" y="2205634"/>
            <a:ext cx="1035844" cy="878681"/>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32" name="Picture 12">
            <a:extLst>
              <a:ext uri="{FF2B5EF4-FFF2-40B4-BE49-F238E27FC236}">
                <a16:creationId xmlns:a16="http://schemas.microsoft.com/office/drawing/2014/main" id="{25BB389B-7866-4300-A820-D1D5B5DCC0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161" y="3648075"/>
            <a:ext cx="2714625" cy="1021556"/>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33" name="Picture 13">
            <a:extLst>
              <a:ext uri="{FF2B5EF4-FFF2-40B4-BE49-F238E27FC236}">
                <a16:creationId xmlns:a16="http://schemas.microsoft.com/office/drawing/2014/main" id="{23B64A91-0B39-4BA8-AAB1-2BBE6F7928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1806" y="3995882"/>
            <a:ext cx="2350294" cy="2571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34" name="AutoShape 14">
            <a:extLst>
              <a:ext uri="{FF2B5EF4-FFF2-40B4-BE49-F238E27FC236}">
                <a16:creationId xmlns:a16="http://schemas.microsoft.com/office/drawing/2014/main" id="{B39ED823-81E7-44C3-8AFB-CC211EF72E76}"/>
              </a:ext>
            </a:extLst>
          </p:cNvPr>
          <p:cNvSpPr>
            <a:spLocks noChangeArrowheads="1"/>
          </p:cNvSpPr>
          <p:nvPr/>
        </p:nvSpPr>
        <p:spPr bwMode="auto">
          <a:xfrm>
            <a:off x="4386421" y="4072532"/>
            <a:ext cx="285750" cy="141685"/>
          </a:xfrm>
          <a:prstGeom prst="rightArrow">
            <a:avLst>
              <a:gd name="adj1" fmla="val 50000"/>
              <a:gd name="adj2" fmla="val 5042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35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B55C8BE-97C5-4D86-9E46-75AC333638F2}"/>
              </a:ext>
            </a:extLst>
          </p:cNvPr>
          <p:cNvSpPr>
            <a:spLocks noGrp="1" noChangeArrowheads="1"/>
          </p:cNvSpPr>
          <p:nvPr>
            <p:ph type="title"/>
          </p:nvPr>
        </p:nvSpPr>
        <p:spPr>
          <a:ln/>
        </p:spPr>
        <p:txBody>
          <a:bodyPr/>
          <a:lstStyle/>
          <a:p>
            <a:r>
              <a:rPr lang="en-US" altLang="ru-RU" dirty="0">
                <a:solidFill>
                  <a:schemeClr val="accent6"/>
                </a:solidFill>
              </a:rPr>
              <a:t>Span and </a:t>
            </a:r>
            <a:r>
              <a:rPr lang="en-US" altLang="ru-RU" dirty="0" err="1">
                <a:solidFill>
                  <a:schemeClr val="accent6"/>
                </a:solidFill>
              </a:rPr>
              <a:t>Div</a:t>
            </a:r>
            <a:endParaRPr lang="en-US" altLang="ru-RU" dirty="0">
              <a:solidFill>
                <a:schemeClr val="accent6"/>
              </a:solidFill>
            </a:endParaRPr>
          </a:p>
        </p:txBody>
      </p:sp>
      <p:sp>
        <p:nvSpPr>
          <p:cNvPr id="41987" name="Rectangle 3">
            <a:extLst>
              <a:ext uri="{FF2B5EF4-FFF2-40B4-BE49-F238E27FC236}">
                <a16:creationId xmlns:a16="http://schemas.microsoft.com/office/drawing/2014/main" id="{06682C41-FE05-4BCD-95C3-F35FA518A35F}"/>
              </a:ext>
            </a:extLst>
          </p:cNvPr>
          <p:cNvSpPr>
            <a:spLocks noGrp="1" noChangeArrowheads="1"/>
          </p:cNvSpPr>
          <p:nvPr>
            <p:ph type="body" idx="1"/>
          </p:nvPr>
        </p:nvSpPr>
        <p:spPr>
          <a:ln/>
        </p:spPr>
        <p:txBody>
          <a:bodyPr>
            <a:normAutofit fontScale="85000" lnSpcReduction="10000"/>
          </a:bodyPr>
          <a:lstStyle/>
          <a:p>
            <a:r>
              <a:rPr lang="en-US" altLang="ru-RU" dirty="0"/>
              <a:t>There are two tags that are particularly useful when using CSS: </a:t>
            </a:r>
            <a:r>
              <a:rPr lang="en-US" altLang="ru-RU" dirty="0">
                <a:latin typeface="Courier New" panose="02070309020205020404" pitchFamily="49" charset="0"/>
              </a:rPr>
              <a:t>&lt;span&gt;</a:t>
            </a:r>
            <a:r>
              <a:rPr lang="en-US" altLang="ru-RU" dirty="0"/>
              <a:t> and </a:t>
            </a:r>
            <a:r>
              <a:rPr lang="en-US" altLang="ru-RU" dirty="0">
                <a:latin typeface="Courier New" panose="02070309020205020404" pitchFamily="49" charset="0"/>
              </a:rPr>
              <a:t>&lt;div&gt;</a:t>
            </a:r>
            <a:r>
              <a:rPr lang="en-US" altLang="ru-RU" dirty="0"/>
              <a:t>.  They are both container tags that have minimal formatting associated with them.   </a:t>
            </a:r>
          </a:p>
          <a:p>
            <a:r>
              <a:rPr lang="en-US" altLang="ru-RU" dirty="0"/>
              <a:t>The </a:t>
            </a:r>
            <a:r>
              <a:rPr lang="en-US" altLang="ru-RU" dirty="0">
                <a:latin typeface="Courier New" panose="02070309020205020404" pitchFamily="49" charset="0"/>
              </a:rPr>
              <a:t>&lt;span&gt;</a:t>
            </a:r>
            <a:r>
              <a:rPr lang="en-US" altLang="ru-RU" dirty="0"/>
              <a:t> tag is an inline element that simply holds text without doing anything special to it. </a:t>
            </a:r>
          </a:p>
          <a:p>
            <a:r>
              <a:rPr lang="en-US" altLang="ru-RU" dirty="0"/>
              <a:t>The </a:t>
            </a:r>
            <a:r>
              <a:rPr lang="en-US" altLang="ru-RU" dirty="0">
                <a:latin typeface="Courier New" panose="02070309020205020404" pitchFamily="49" charset="0"/>
              </a:rPr>
              <a:t>&lt;div&gt;</a:t>
            </a:r>
            <a:r>
              <a:rPr lang="en-US" altLang="ru-RU" dirty="0"/>
              <a:t> tag is a block element and causes the text it encloses to start on a new line.  </a:t>
            </a:r>
          </a:p>
          <a:p>
            <a:r>
              <a:rPr lang="en-US" altLang="ru-RU" dirty="0"/>
              <a:t>Using </a:t>
            </a:r>
            <a:r>
              <a:rPr lang="en-US" altLang="ru-RU" dirty="0">
                <a:latin typeface="Courier New" panose="02070309020205020404" pitchFamily="49" charset="0"/>
              </a:rPr>
              <a:t>&lt;span&gt;</a:t>
            </a:r>
            <a:r>
              <a:rPr lang="en-US" altLang="ru-RU" dirty="0"/>
              <a:t> and </a:t>
            </a:r>
            <a:r>
              <a:rPr lang="en-US" altLang="ru-RU" dirty="0">
                <a:latin typeface="Courier New" panose="02070309020205020404" pitchFamily="49" charset="0"/>
              </a:rPr>
              <a:t>&lt;div&gt;</a:t>
            </a:r>
            <a:r>
              <a:rPr lang="en-US" altLang="ru-RU" dirty="0"/>
              <a:t> tags in conjunction with classes and IDs allows for great flexibility in creating pages.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BC592E4-965B-4642-BA67-8CFC71327F8A}"/>
              </a:ext>
            </a:extLst>
          </p:cNvPr>
          <p:cNvSpPr>
            <a:spLocks noGrp="1" noChangeArrowheads="1"/>
          </p:cNvSpPr>
          <p:nvPr>
            <p:ph type="title"/>
          </p:nvPr>
        </p:nvSpPr>
        <p:spPr>
          <a:ln/>
        </p:spPr>
        <p:txBody>
          <a:bodyPr/>
          <a:lstStyle/>
          <a:p>
            <a:r>
              <a:rPr lang="en-US" altLang="ru-RU" dirty="0">
                <a:solidFill>
                  <a:schemeClr val="accent6"/>
                </a:solidFill>
              </a:rPr>
              <a:t>Example using SPAN, DIV, Class, and ID</a:t>
            </a:r>
          </a:p>
        </p:txBody>
      </p:sp>
      <p:sp>
        <p:nvSpPr>
          <p:cNvPr id="43011" name="Rectangle 3">
            <a:extLst>
              <a:ext uri="{FF2B5EF4-FFF2-40B4-BE49-F238E27FC236}">
                <a16:creationId xmlns:a16="http://schemas.microsoft.com/office/drawing/2014/main" id="{993C786F-1D86-4B2F-9EBD-1C0ADA6BDB73}"/>
              </a:ext>
            </a:extLst>
          </p:cNvPr>
          <p:cNvSpPr>
            <a:spLocks noGrp="1" noChangeArrowheads="1"/>
          </p:cNvSpPr>
          <p:nvPr>
            <p:ph type="body" idx="1"/>
          </p:nvPr>
        </p:nvSpPr>
        <p:spPr>
          <a:xfrm>
            <a:off x="331893" y="1266613"/>
            <a:ext cx="8377891" cy="3511863"/>
          </a:xfrm>
          <a:ln/>
        </p:spPr>
        <p:txBody>
          <a:bodyPr/>
          <a:lstStyle/>
          <a:p>
            <a:r>
              <a:rPr lang="en-US" altLang="ru-RU" dirty="0"/>
              <a:t>Here’s an example of a web page using a class, an id, and the span and div tags:</a:t>
            </a:r>
          </a:p>
        </p:txBody>
      </p:sp>
      <p:pic>
        <p:nvPicPr>
          <p:cNvPr id="43012" name="Picture 4">
            <a:extLst>
              <a:ext uri="{FF2B5EF4-FFF2-40B4-BE49-F238E27FC236}">
                <a16:creationId xmlns:a16="http://schemas.microsoft.com/office/drawing/2014/main" id="{E1197A63-7F75-4B3F-AC86-6CDA70DD7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5204" y="2796487"/>
            <a:ext cx="1193006"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3015" name="Picture 7">
            <a:extLst>
              <a:ext uri="{FF2B5EF4-FFF2-40B4-BE49-F238E27FC236}">
                <a16:creationId xmlns:a16="http://schemas.microsoft.com/office/drawing/2014/main" id="{86A7F03A-017B-411F-8CB9-FBB5B729B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970" y="2175272"/>
            <a:ext cx="3586163" cy="28646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72643D27-897F-4D1C-B9FF-6CD50E1EE48B}"/>
              </a:ext>
            </a:extLst>
          </p:cNvPr>
          <p:cNvSpPr>
            <a:spLocks noGrp="1" noChangeArrowheads="1"/>
          </p:cNvSpPr>
          <p:nvPr>
            <p:ph type="title"/>
          </p:nvPr>
        </p:nvSpPr>
        <p:spPr>
          <a:ln/>
        </p:spPr>
        <p:txBody>
          <a:bodyPr/>
          <a:lstStyle/>
          <a:p>
            <a:r>
              <a:rPr lang="en-US" altLang="ru-RU" dirty="0">
                <a:solidFill>
                  <a:schemeClr val="accent6"/>
                </a:solidFill>
              </a:rPr>
              <a:t>Unit Measurements</a:t>
            </a:r>
          </a:p>
        </p:txBody>
      </p:sp>
      <p:sp>
        <p:nvSpPr>
          <p:cNvPr id="71683" name="Rectangle 3">
            <a:extLst>
              <a:ext uri="{FF2B5EF4-FFF2-40B4-BE49-F238E27FC236}">
                <a16:creationId xmlns:a16="http://schemas.microsoft.com/office/drawing/2014/main" id="{A9604618-908A-4F56-96C6-2C6285CD2A42}"/>
              </a:ext>
            </a:extLst>
          </p:cNvPr>
          <p:cNvSpPr>
            <a:spLocks noGrp="1" noChangeArrowheads="1"/>
          </p:cNvSpPr>
          <p:nvPr>
            <p:ph type="body" idx="1"/>
          </p:nvPr>
        </p:nvSpPr>
        <p:spPr>
          <a:xfrm>
            <a:off x="386080" y="1137920"/>
            <a:ext cx="8323704" cy="3640556"/>
          </a:xfrm>
          <a:ln/>
        </p:spPr>
        <p:txBody>
          <a:bodyPr/>
          <a:lstStyle/>
          <a:p>
            <a:pPr>
              <a:lnSpc>
                <a:spcPct val="80000"/>
              </a:lnSpc>
            </a:pPr>
            <a:r>
              <a:rPr lang="en-US" altLang="ru-RU" sz="1200" dirty="0"/>
              <a:t>In CSS, you can measure units either in absolute values or in relative values.</a:t>
            </a:r>
          </a:p>
          <a:p>
            <a:pPr>
              <a:lnSpc>
                <a:spcPct val="80000"/>
              </a:lnSpc>
            </a:pPr>
            <a:r>
              <a:rPr lang="en-US" altLang="ru-RU" sz="1200" b="1" dirty="0"/>
              <a:t>Absolute values</a:t>
            </a:r>
            <a:r>
              <a:rPr lang="en-US" altLang="ru-RU" sz="1200" dirty="0"/>
              <a:t> are fixed, specific values.  Since they are exact measurements, they allow the designer complete control over the display of the web pages. </a:t>
            </a:r>
          </a:p>
          <a:p>
            <a:pPr lvl="1">
              <a:lnSpc>
                <a:spcPct val="80000"/>
              </a:lnSpc>
              <a:buFont typeface="Times" panose="02020603050405020304" pitchFamily="18" charset="0"/>
              <a:buNone/>
            </a:pPr>
            <a:r>
              <a:rPr lang="en-US" altLang="ru-RU" sz="1200" dirty="0">
                <a:solidFill>
                  <a:srgbClr val="9A0B09"/>
                </a:solidFill>
                <a:latin typeface="Courier New" panose="02070309020205020404" pitchFamily="49" charset="0"/>
              </a:rPr>
              <a:t>	mm</a:t>
            </a:r>
            <a:r>
              <a:rPr lang="en-US" altLang="ru-RU" sz="1200" dirty="0">
                <a:solidFill>
                  <a:srgbClr val="9A0B09"/>
                </a:solidFill>
              </a:rPr>
              <a:t>, </a:t>
            </a:r>
            <a:r>
              <a:rPr lang="en-US" altLang="ru-RU" sz="1200" dirty="0">
                <a:solidFill>
                  <a:srgbClr val="9A0B09"/>
                </a:solidFill>
                <a:latin typeface="Courier New" panose="02070309020205020404" pitchFamily="49" charset="0"/>
              </a:rPr>
              <a:t>cm</a:t>
            </a:r>
            <a:r>
              <a:rPr lang="en-US" altLang="ru-RU" sz="1200" dirty="0">
                <a:solidFill>
                  <a:srgbClr val="9A0B09"/>
                </a:solidFill>
              </a:rPr>
              <a:t>, </a:t>
            </a:r>
            <a:r>
              <a:rPr lang="en-US" altLang="ru-RU" sz="1200" dirty="0">
                <a:solidFill>
                  <a:srgbClr val="9A0B09"/>
                </a:solidFill>
                <a:latin typeface="Courier New" panose="02070309020205020404" pitchFamily="49" charset="0"/>
              </a:rPr>
              <a:t>in</a:t>
            </a:r>
            <a:r>
              <a:rPr lang="en-US" altLang="ru-RU" sz="1200" dirty="0">
                <a:solidFill>
                  <a:srgbClr val="9A0B09"/>
                </a:solidFill>
              </a:rPr>
              <a:t>, </a:t>
            </a:r>
            <a:r>
              <a:rPr lang="en-US" altLang="ru-RU" sz="1200" dirty="0" err="1">
                <a:solidFill>
                  <a:srgbClr val="9A0B09"/>
                </a:solidFill>
                <a:latin typeface="Courier New" panose="02070309020205020404" pitchFamily="49" charset="0"/>
              </a:rPr>
              <a:t>pt</a:t>
            </a:r>
            <a:r>
              <a:rPr lang="en-US" altLang="ru-RU" sz="1200" dirty="0">
                <a:solidFill>
                  <a:srgbClr val="9A0B09"/>
                </a:solidFill>
              </a:rPr>
              <a:t>, </a:t>
            </a:r>
            <a:r>
              <a:rPr lang="en-US" altLang="ru-RU" sz="1200" dirty="0">
                <a:solidFill>
                  <a:srgbClr val="9A0B09"/>
                </a:solidFill>
                <a:latin typeface="Courier New" panose="02070309020205020404" pitchFamily="49" charset="0"/>
              </a:rPr>
              <a:t>pc</a:t>
            </a:r>
            <a:r>
              <a:rPr lang="en-US" altLang="ru-RU" sz="1200" dirty="0">
                <a:solidFill>
                  <a:srgbClr val="9A0B09"/>
                </a:solidFill>
              </a:rPr>
              <a:t>, </a:t>
            </a:r>
            <a:r>
              <a:rPr lang="en-US" altLang="ru-RU" sz="1200" dirty="0">
                <a:solidFill>
                  <a:srgbClr val="9A0B09"/>
                </a:solidFill>
                <a:latin typeface="Courier New" panose="02070309020205020404" pitchFamily="49" charset="0"/>
              </a:rPr>
              <a:t>xx-small</a:t>
            </a:r>
            <a:r>
              <a:rPr lang="en-US" altLang="ru-RU" sz="1200" dirty="0">
                <a:solidFill>
                  <a:srgbClr val="9A0B09"/>
                </a:solidFill>
              </a:rPr>
              <a:t>, </a:t>
            </a:r>
            <a:r>
              <a:rPr lang="en-US" altLang="ru-RU" sz="1200" dirty="0">
                <a:solidFill>
                  <a:srgbClr val="9A0B09"/>
                </a:solidFill>
                <a:latin typeface="Courier New" panose="02070309020205020404" pitchFamily="49" charset="0"/>
              </a:rPr>
              <a:t>x-small</a:t>
            </a:r>
            <a:r>
              <a:rPr lang="en-US" altLang="ru-RU" sz="1200" dirty="0">
                <a:solidFill>
                  <a:srgbClr val="9A0B09"/>
                </a:solidFill>
              </a:rPr>
              <a:t>, </a:t>
            </a:r>
            <a:r>
              <a:rPr lang="en-US" altLang="ru-RU" sz="1200" dirty="0">
                <a:solidFill>
                  <a:srgbClr val="9A0B09"/>
                </a:solidFill>
                <a:latin typeface="Courier New" panose="02070309020205020404" pitchFamily="49" charset="0"/>
              </a:rPr>
              <a:t>small</a:t>
            </a:r>
            <a:r>
              <a:rPr lang="en-US" altLang="ru-RU" sz="1200" dirty="0">
                <a:solidFill>
                  <a:srgbClr val="9A0B09"/>
                </a:solidFill>
              </a:rPr>
              <a:t>, </a:t>
            </a:r>
            <a:r>
              <a:rPr lang="en-US" altLang="ru-RU" sz="1200" dirty="0">
                <a:solidFill>
                  <a:srgbClr val="9A0B09"/>
                </a:solidFill>
                <a:latin typeface="Courier New" panose="02070309020205020404" pitchFamily="49" charset="0"/>
              </a:rPr>
              <a:t>medium</a:t>
            </a:r>
            <a:r>
              <a:rPr lang="en-US" altLang="ru-RU" sz="1200" dirty="0">
                <a:solidFill>
                  <a:srgbClr val="9A0B09"/>
                </a:solidFill>
              </a:rPr>
              <a:t>, </a:t>
            </a:r>
            <a:r>
              <a:rPr lang="en-US" altLang="ru-RU" sz="1200" dirty="0">
                <a:solidFill>
                  <a:srgbClr val="9A0B09"/>
                </a:solidFill>
                <a:latin typeface="Courier New" panose="02070309020205020404" pitchFamily="49" charset="0"/>
              </a:rPr>
              <a:t>large</a:t>
            </a:r>
            <a:r>
              <a:rPr lang="en-US" altLang="ru-RU" sz="1200" dirty="0">
                <a:solidFill>
                  <a:srgbClr val="9A0B09"/>
                </a:solidFill>
              </a:rPr>
              <a:t>, </a:t>
            </a:r>
            <a:r>
              <a:rPr lang="en-US" altLang="ru-RU" sz="1200" dirty="0">
                <a:solidFill>
                  <a:srgbClr val="9A0B09"/>
                </a:solidFill>
                <a:latin typeface="Courier New" panose="02070309020205020404" pitchFamily="49" charset="0"/>
              </a:rPr>
              <a:t>x-large</a:t>
            </a:r>
            <a:r>
              <a:rPr lang="en-US" altLang="ru-RU" sz="1200" dirty="0">
                <a:solidFill>
                  <a:srgbClr val="9A0B09"/>
                </a:solidFill>
              </a:rPr>
              <a:t>, </a:t>
            </a:r>
            <a:r>
              <a:rPr lang="en-US" altLang="ru-RU" sz="1200" dirty="0">
                <a:solidFill>
                  <a:srgbClr val="9A0B09"/>
                </a:solidFill>
                <a:latin typeface="Courier New" panose="02070309020205020404" pitchFamily="49" charset="0"/>
              </a:rPr>
              <a:t>xx-large</a:t>
            </a:r>
            <a:endParaRPr lang="en-US" altLang="ru-RU" sz="1200" dirty="0">
              <a:solidFill>
                <a:srgbClr val="9A0B09"/>
              </a:solidFill>
            </a:endParaRPr>
          </a:p>
          <a:p>
            <a:pPr>
              <a:lnSpc>
                <a:spcPct val="80000"/>
              </a:lnSpc>
            </a:pPr>
            <a:r>
              <a:rPr lang="en-US" altLang="ru-RU" sz="1200" b="1" dirty="0"/>
              <a:t>Relative values</a:t>
            </a:r>
            <a:r>
              <a:rPr lang="en-US" altLang="ru-RU" sz="1200" dirty="0"/>
              <a:t> have no fixed, specific values, and are calculated in comparison to something else (usually the size of the default font or line size). Because different computers have different video cards, screen sizes, and users have differing eyesight abilities, relative values tend to be a better choice.  They give the designer less absolute control but it often creates a better experience for the visitor. </a:t>
            </a:r>
          </a:p>
          <a:p>
            <a:pPr lvl="1">
              <a:lnSpc>
                <a:spcPct val="80000"/>
              </a:lnSpc>
              <a:buFont typeface="Times" panose="02020603050405020304" pitchFamily="18" charset="0"/>
              <a:buNone/>
            </a:pPr>
            <a:r>
              <a:rPr lang="en-US" altLang="ru-RU" sz="1200" dirty="0">
                <a:latin typeface="Courier New" panose="02070309020205020404" pitchFamily="49" charset="0"/>
              </a:rPr>
              <a:t>	</a:t>
            </a:r>
            <a:r>
              <a:rPr lang="en-US" altLang="ru-RU" sz="1200" dirty="0" err="1">
                <a:solidFill>
                  <a:srgbClr val="9A0B09"/>
                </a:solidFill>
                <a:latin typeface="Courier New" panose="02070309020205020404" pitchFamily="49" charset="0"/>
              </a:rPr>
              <a:t>em</a:t>
            </a:r>
            <a:r>
              <a:rPr lang="en-US" altLang="ru-RU" sz="1200" dirty="0">
                <a:solidFill>
                  <a:srgbClr val="9A0B09"/>
                </a:solidFill>
              </a:rPr>
              <a:t>, </a:t>
            </a:r>
            <a:r>
              <a:rPr lang="en-US" altLang="ru-RU" sz="1200" dirty="0">
                <a:solidFill>
                  <a:srgbClr val="9A0B09"/>
                </a:solidFill>
                <a:latin typeface="Courier New" panose="02070309020205020404" pitchFamily="49" charset="0"/>
              </a:rPr>
              <a:t>ex</a:t>
            </a:r>
            <a:r>
              <a:rPr lang="en-US" altLang="ru-RU" sz="1200" dirty="0">
                <a:solidFill>
                  <a:srgbClr val="9A0B09"/>
                </a:solidFill>
              </a:rPr>
              <a:t>, </a:t>
            </a:r>
            <a:r>
              <a:rPr lang="en-US" altLang="ru-RU" sz="1200" dirty="0">
                <a:solidFill>
                  <a:srgbClr val="9A0B09"/>
                </a:solidFill>
                <a:latin typeface="Courier New" panose="02070309020205020404" pitchFamily="49" charset="0"/>
              </a:rPr>
              <a:t>px</a:t>
            </a:r>
            <a:r>
              <a:rPr lang="en-US" altLang="ru-RU" sz="1200" dirty="0">
                <a:solidFill>
                  <a:srgbClr val="9A0B09"/>
                </a:solidFill>
              </a:rPr>
              <a:t>, </a:t>
            </a:r>
            <a:r>
              <a:rPr lang="en-US" altLang="ru-RU" sz="1200" dirty="0">
                <a:solidFill>
                  <a:srgbClr val="9A0B09"/>
                </a:solidFill>
                <a:latin typeface="Courier New" panose="02070309020205020404" pitchFamily="49" charset="0"/>
              </a:rPr>
              <a:t>larger</a:t>
            </a:r>
            <a:r>
              <a:rPr lang="en-US" altLang="ru-RU" sz="1200" dirty="0">
                <a:solidFill>
                  <a:srgbClr val="9A0B09"/>
                </a:solidFill>
              </a:rPr>
              <a:t>, </a:t>
            </a:r>
            <a:r>
              <a:rPr lang="en-US" altLang="ru-RU" sz="1200" dirty="0">
                <a:solidFill>
                  <a:srgbClr val="9A0B09"/>
                </a:solidFill>
                <a:latin typeface="Courier New" panose="02070309020205020404" pitchFamily="49" charset="0"/>
              </a:rPr>
              <a:t>smaller</a:t>
            </a:r>
            <a:r>
              <a:rPr lang="en-US" altLang="ru-RU" sz="1200" dirty="0">
                <a:solidFill>
                  <a:srgbClr val="9A0B09"/>
                </a:solidFill>
              </a:rPr>
              <a:t>, </a:t>
            </a:r>
            <a:r>
              <a:rPr lang="en-US" altLang="ru-RU" sz="1200" dirty="0">
                <a:solidFill>
                  <a:srgbClr val="9A0B09"/>
                </a:solidFill>
                <a:latin typeface="Courier New" panose="02070309020205020404" pitchFamily="49" charset="0"/>
              </a:rPr>
              <a:t>num%</a:t>
            </a:r>
            <a:r>
              <a:rPr lang="en-US" altLang="ru-RU" sz="1200" dirty="0">
                <a:solidFill>
                  <a:srgbClr val="9A0B09"/>
                </a:solidFill>
              </a:rPr>
              <a:t> </a:t>
            </a:r>
          </a:p>
          <a:p>
            <a:pPr>
              <a:lnSpc>
                <a:spcPct val="80000"/>
              </a:lnSpc>
            </a:pPr>
            <a:r>
              <a:rPr lang="en-US" altLang="ru-RU" sz="1200" dirty="0"/>
              <a:t>Examples:</a:t>
            </a:r>
            <a:br>
              <a:rPr lang="en-US" altLang="ru-RU" sz="1200" dirty="0"/>
            </a:br>
            <a:r>
              <a:rPr lang="en-US" altLang="ru-RU" sz="1200" dirty="0">
                <a:solidFill>
                  <a:srgbClr val="9A0B09"/>
                </a:solidFill>
                <a:latin typeface="Courier New" panose="02070309020205020404" pitchFamily="49" charset="0"/>
              </a:rPr>
              <a:t>body { font-size: 12px; }</a:t>
            </a:r>
            <a:br>
              <a:rPr lang="en-US" altLang="ru-RU" sz="1200" dirty="0">
                <a:solidFill>
                  <a:srgbClr val="9A0B09"/>
                </a:solidFill>
                <a:latin typeface="Courier New" panose="02070309020205020404" pitchFamily="49" charset="0"/>
              </a:rPr>
            </a:br>
            <a:r>
              <a:rPr lang="en-US" altLang="ru-RU" sz="1200" dirty="0">
                <a:solidFill>
                  <a:srgbClr val="9A0B09"/>
                </a:solidFill>
                <a:latin typeface="Courier New" panose="02070309020205020404" pitchFamily="49" charset="0"/>
              </a:rPr>
              <a:t>h1, h2, h3 { line-height: 200%;}</a:t>
            </a:r>
          </a:p>
          <a:p>
            <a:pPr>
              <a:lnSpc>
                <a:spcPct val="80000"/>
              </a:lnSpc>
            </a:pPr>
            <a:r>
              <a:rPr lang="en-US" altLang="ru-RU" sz="1200" dirty="0"/>
              <a:t>Note – a warning about using percentages:  if you use percentages, and nest an element inside of that same element, the percentages will be cumulative.</a:t>
            </a:r>
          </a:p>
          <a:p>
            <a:pPr>
              <a:lnSpc>
                <a:spcPct val="80000"/>
              </a:lnSpc>
            </a:pPr>
            <a:endParaRPr lang="en-US" altLang="ru-RU" sz="1050" dirty="0">
              <a:solidFill>
                <a:srgbClr val="9A0B09"/>
              </a:solidFill>
              <a:latin typeface="Courier New" panose="02070309020205020404" pitchFamily="49" charset="0"/>
            </a:endParaRPr>
          </a:p>
        </p:txBody>
      </p:sp>
      <p:grpSp>
        <p:nvGrpSpPr>
          <p:cNvPr id="71796" name="Group 116">
            <a:extLst>
              <a:ext uri="{FF2B5EF4-FFF2-40B4-BE49-F238E27FC236}">
                <a16:creationId xmlns:a16="http://schemas.microsoft.com/office/drawing/2014/main" id="{19280847-A578-4A61-847E-8C790DA63FCD}"/>
              </a:ext>
            </a:extLst>
          </p:cNvPr>
          <p:cNvGrpSpPr>
            <a:grpSpLocks/>
          </p:cNvGrpSpPr>
          <p:nvPr/>
        </p:nvGrpSpPr>
        <p:grpSpPr bwMode="auto">
          <a:xfrm>
            <a:off x="3127516" y="3380523"/>
            <a:ext cx="3110724" cy="1645289"/>
            <a:chOff x="908" y="2703"/>
            <a:chExt cx="2386" cy="1200"/>
          </a:xfrm>
        </p:grpSpPr>
        <p:pic>
          <p:nvPicPr>
            <p:cNvPr id="71784" name="Picture 104">
              <a:extLst>
                <a:ext uri="{FF2B5EF4-FFF2-40B4-BE49-F238E27FC236}">
                  <a16:creationId xmlns:a16="http://schemas.microsoft.com/office/drawing/2014/main" id="{42920469-D940-4E92-937C-8C7283AE49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 y="2703"/>
              <a:ext cx="1060" cy="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5" name="Picture 105">
              <a:extLst>
                <a:ext uri="{FF2B5EF4-FFF2-40B4-BE49-F238E27FC236}">
                  <a16:creationId xmlns:a16="http://schemas.microsoft.com/office/drawing/2014/main" id="{CB171639-69AA-42C2-B8E1-A1FF0719D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 y="3147"/>
              <a:ext cx="750" cy="3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86" name="AutoShape 106">
              <a:extLst>
                <a:ext uri="{FF2B5EF4-FFF2-40B4-BE49-F238E27FC236}">
                  <a16:creationId xmlns:a16="http://schemas.microsoft.com/office/drawing/2014/main" id="{83F0B1A9-336B-4C73-A751-FB7679ACBDBA}"/>
                </a:ext>
              </a:extLst>
            </p:cNvPr>
            <p:cNvSpPr>
              <a:spLocks noChangeArrowheads="1"/>
            </p:cNvSpPr>
            <p:nvPr/>
          </p:nvSpPr>
          <p:spPr bwMode="auto">
            <a:xfrm>
              <a:off x="2010" y="3264"/>
              <a:ext cx="438" cy="162"/>
            </a:xfrm>
            <a:prstGeom prst="rightArrow">
              <a:avLst>
                <a:gd name="adj1" fmla="val 50000"/>
                <a:gd name="adj2" fmla="val 6759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35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68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68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68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1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B341A76C-788F-4D8B-AAA2-E47D11E97164}"/>
              </a:ext>
            </a:extLst>
          </p:cNvPr>
          <p:cNvSpPr>
            <a:spLocks noGrp="1" noChangeArrowheads="1"/>
          </p:cNvSpPr>
          <p:nvPr>
            <p:ph type="title"/>
          </p:nvPr>
        </p:nvSpPr>
        <p:spPr>
          <a:ln/>
        </p:spPr>
        <p:txBody>
          <a:bodyPr/>
          <a:lstStyle/>
          <a:p>
            <a:r>
              <a:rPr lang="en-US" altLang="ru-RU" dirty="0">
                <a:solidFill>
                  <a:schemeClr val="accent6"/>
                </a:solidFill>
              </a:rPr>
              <a:t>Font and Text Styling</a:t>
            </a:r>
          </a:p>
        </p:txBody>
      </p:sp>
      <p:sp>
        <p:nvSpPr>
          <p:cNvPr id="72707" name="Rectangle 3">
            <a:extLst>
              <a:ext uri="{FF2B5EF4-FFF2-40B4-BE49-F238E27FC236}">
                <a16:creationId xmlns:a16="http://schemas.microsoft.com/office/drawing/2014/main" id="{417A1BDE-F9EF-4466-BDEB-86AEF298C38D}"/>
              </a:ext>
            </a:extLst>
          </p:cNvPr>
          <p:cNvSpPr>
            <a:spLocks noGrp="1" noChangeArrowheads="1"/>
          </p:cNvSpPr>
          <p:nvPr>
            <p:ph type="body" idx="1"/>
          </p:nvPr>
        </p:nvSpPr>
        <p:spPr>
          <a:xfrm>
            <a:off x="304800" y="1312605"/>
            <a:ext cx="8404984" cy="3606557"/>
          </a:xfrm>
          <a:ln/>
        </p:spPr>
        <p:txBody>
          <a:bodyPr/>
          <a:lstStyle/>
          <a:p>
            <a:pPr>
              <a:lnSpc>
                <a:spcPct val="90000"/>
              </a:lnSpc>
              <a:buNone/>
            </a:pPr>
            <a:r>
              <a:rPr lang="en-US" altLang="ru-RU" sz="1500" dirty="0"/>
              <a:t>When choosing a font, there are several things to keep in mind:</a:t>
            </a:r>
          </a:p>
          <a:p>
            <a:pPr marL="600075" lvl="1" indent="-257175">
              <a:lnSpc>
                <a:spcPct val="90000"/>
              </a:lnSpc>
              <a:buFont typeface="Times" panose="02020603050405020304" pitchFamily="18" charset="0"/>
              <a:buAutoNum type="arabicPeriod"/>
            </a:pPr>
            <a:r>
              <a:rPr lang="en-US" altLang="ru-RU" sz="1200" dirty="0"/>
              <a:t>Not everyone has the same set of fonts.</a:t>
            </a:r>
          </a:p>
          <a:p>
            <a:pPr marL="600075" lvl="1" indent="-257175">
              <a:lnSpc>
                <a:spcPct val="90000"/>
              </a:lnSpc>
              <a:buFont typeface="Times" panose="02020603050405020304" pitchFamily="18" charset="0"/>
              <a:buAutoNum type="arabicPeriod"/>
            </a:pPr>
            <a:r>
              <a:rPr lang="en-US" altLang="ru-RU" sz="1200" dirty="0"/>
              <a:t>If you use a font that the visitor doesn’t have, the page will display in the default font (usually Times), unless you provide more choices.  To do this, add more than one font in your declaration, and always end with the font family (serif, sans-serif, or monospace):</a:t>
            </a:r>
          </a:p>
          <a:p>
            <a:pPr marL="942975" lvl="2" indent="-257175">
              <a:lnSpc>
                <a:spcPct val="90000"/>
              </a:lnSpc>
              <a:buNone/>
            </a:pPr>
            <a:r>
              <a:rPr lang="en-US" altLang="ru-RU" sz="1050" dirty="0">
                <a:solidFill>
                  <a:srgbClr val="9A0B09"/>
                </a:solidFill>
                <a:latin typeface="Courier New" panose="02070309020205020404" pitchFamily="49" charset="0"/>
              </a:rPr>
              <a:t>font-family: Verdana, Arial, Helvetica, sans-serif</a:t>
            </a:r>
          </a:p>
          <a:p>
            <a:pPr marL="600075" lvl="1" indent="-257175">
              <a:lnSpc>
                <a:spcPct val="90000"/>
              </a:lnSpc>
              <a:buFont typeface="Times" panose="02020603050405020304" pitchFamily="18" charset="0"/>
              <a:buAutoNum type="arabicPeriod"/>
            </a:pPr>
            <a:r>
              <a:rPr lang="en-US" altLang="ru-RU" sz="1200" dirty="0"/>
              <a:t>Documents designed to be printed tend to look better in Serif fonts (</a:t>
            </a:r>
            <a:r>
              <a:rPr lang="en-US" altLang="ru-RU" sz="1200" dirty="0">
                <a:latin typeface="Times New Roman" panose="02020603050405020304" pitchFamily="18" charset="0"/>
              </a:rPr>
              <a:t>Times</a:t>
            </a:r>
            <a:r>
              <a:rPr lang="en-US" altLang="ru-RU" sz="1200" dirty="0"/>
              <a:t>, Georgia, </a:t>
            </a:r>
            <a:r>
              <a:rPr lang="en-US" altLang="ru-RU" sz="1200" dirty="0">
                <a:latin typeface="Book Antiqua" panose="02040602050305030304" pitchFamily="18" charset="0"/>
              </a:rPr>
              <a:t>Book Antiqua</a:t>
            </a:r>
            <a:r>
              <a:rPr lang="en-US" altLang="ru-RU" sz="1200" dirty="0"/>
              <a:t>, etc.)</a:t>
            </a:r>
          </a:p>
          <a:p>
            <a:pPr marL="600075" lvl="1" indent="-257175">
              <a:lnSpc>
                <a:spcPct val="90000"/>
              </a:lnSpc>
              <a:buFont typeface="Times" panose="02020603050405020304" pitchFamily="18" charset="0"/>
              <a:buAutoNum type="arabicPeriod"/>
            </a:pPr>
            <a:r>
              <a:rPr lang="en-US" altLang="ru-RU" sz="1200" dirty="0"/>
              <a:t>Documents designed to be viewed onscreen tend to look better in Sans-serif fonts (</a:t>
            </a:r>
            <a:r>
              <a:rPr lang="en-US" altLang="ru-RU" sz="1200" dirty="0">
                <a:latin typeface="Verdana" panose="020B0604030504040204" pitchFamily="34" charset="0"/>
              </a:rPr>
              <a:t>Verdana</a:t>
            </a:r>
            <a:r>
              <a:rPr lang="en-US" altLang="ru-RU" sz="1200" dirty="0"/>
              <a:t>, </a:t>
            </a:r>
            <a:r>
              <a:rPr lang="en-US" altLang="ru-RU" sz="1200" dirty="0">
                <a:latin typeface="Arial" panose="020B0604020202020204" pitchFamily="34" charset="0"/>
              </a:rPr>
              <a:t>Arial</a:t>
            </a:r>
            <a:r>
              <a:rPr lang="en-US" altLang="ru-RU" sz="1200" dirty="0"/>
              <a:t>, </a:t>
            </a:r>
            <a:r>
              <a:rPr lang="en-US" altLang="ru-RU" sz="1200" dirty="0">
                <a:latin typeface="Arial Unicode MS" pitchFamily="34" charset="-128"/>
              </a:rPr>
              <a:t>Helvetica</a:t>
            </a:r>
            <a:r>
              <a:rPr lang="en-US" altLang="ru-RU" sz="1200" dirty="0"/>
              <a:t>, etc.)</a:t>
            </a:r>
          </a:p>
          <a:p>
            <a:pPr>
              <a:lnSpc>
                <a:spcPct val="90000"/>
              </a:lnSpc>
              <a:buNone/>
            </a:pPr>
            <a:r>
              <a:rPr lang="en-US" altLang="ru-RU" sz="1500" dirty="0"/>
              <a:t>To apply a font to the entire web page, modify the body tag:</a:t>
            </a:r>
          </a:p>
          <a:p>
            <a:pPr>
              <a:lnSpc>
                <a:spcPct val="90000"/>
              </a:lnSpc>
              <a:buNone/>
            </a:pPr>
            <a:r>
              <a:rPr lang="en-US" altLang="ru-RU" sz="1500" dirty="0"/>
              <a:t>		</a:t>
            </a:r>
            <a:r>
              <a:rPr lang="en-US" altLang="ru-RU" sz="1050" dirty="0">
                <a:solidFill>
                  <a:srgbClr val="9A0B09"/>
                </a:solidFill>
                <a:latin typeface="Courier New" panose="02070309020205020404" pitchFamily="49" charset="0"/>
              </a:rPr>
              <a:t>body {font-family: Verdana;}</a:t>
            </a:r>
          </a:p>
          <a:p>
            <a:pPr>
              <a:lnSpc>
                <a:spcPct val="90000"/>
              </a:lnSpc>
              <a:buNone/>
            </a:pPr>
            <a:r>
              <a:rPr lang="en-US" altLang="ru-RU" sz="1500" dirty="0"/>
              <a:t>To apply a font to a specific section of text, create a class, and use the span tag with that class:</a:t>
            </a:r>
          </a:p>
          <a:p>
            <a:pPr>
              <a:lnSpc>
                <a:spcPct val="90000"/>
              </a:lnSpc>
              <a:buNone/>
            </a:pPr>
            <a:r>
              <a:rPr lang="en-US" altLang="ru-RU" sz="1050" dirty="0">
                <a:latin typeface="Courier New" panose="02070309020205020404" pitchFamily="49" charset="0"/>
              </a:rPr>
              <a:t>		</a:t>
            </a:r>
            <a:r>
              <a:rPr lang="en-US" altLang="ru-RU" sz="1050" dirty="0">
                <a:solidFill>
                  <a:srgbClr val="9A0B09"/>
                </a:solidFill>
                <a:latin typeface="Courier New" panose="02070309020205020404" pitchFamily="49" charset="0"/>
              </a:rPr>
              <a:t>.</a:t>
            </a:r>
            <a:r>
              <a:rPr lang="en-US" altLang="ru-RU" sz="1050" dirty="0" err="1">
                <a:solidFill>
                  <a:srgbClr val="9A0B09"/>
                </a:solidFill>
                <a:latin typeface="Courier New" panose="02070309020205020404" pitchFamily="49" charset="0"/>
              </a:rPr>
              <a:t>neatstuff</a:t>
            </a:r>
            <a:r>
              <a:rPr lang="en-US" altLang="ru-RU" sz="1050" dirty="0">
                <a:solidFill>
                  <a:srgbClr val="9A0B09"/>
                </a:solidFill>
                <a:latin typeface="Courier New" panose="02070309020205020404" pitchFamily="49" charset="0"/>
              </a:rPr>
              <a:t> {font-family: Comic Sans MS;}</a:t>
            </a:r>
          </a:p>
          <a:p>
            <a:pPr>
              <a:lnSpc>
                <a:spcPct val="90000"/>
              </a:lnSpc>
              <a:buNone/>
            </a:pPr>
            <a:r>
              <a:rPr lang="en-US" altLang="ru-RU" sz="1050" dirty="0">
                <a:solidFill>
                  <a:srgbClr val="9A0B09"/>
                </a:solidFill>
                <a:latin typeface="Courier New" panose="02070309020205020404" pitchFamily="49" charset="0"/>
              </a:rPr>
              <a:t>		&lt;span class="</a:t>
            </a:r>
            <a:r>
              <a:rPr lang="en-US" altLang="ru-RU" sz="1050" dirty="0" err="1">
                <a:solidFill>
                  <a:srgbClr val="9A0B09"/>
                </a:solidFill>
                <a:latin typeface="Courier New" panose="02070309020205020404" pitchFamily="49" charset="0"/>
              </a:rPr>
              <a:t>neatstuff</a:t>
            </a:r>
            <a:r>
              <a:rPr lang="en-US" altLang="ru-RU" sz="1050" dirty="0">
                <a:solidFill>
                  <a:srgbClr val="9A0B09"/>
                </a:solidFill>
                <a:latin typeface="Courier New" panose="02070309020205020404" pitchFamily="49" charset="0"/>
              </a:rPr>
              <a:t>"&gt;This is in Comic Sans&lt;/span&gt;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707">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70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7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707">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270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707">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707">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707">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7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2F9C298D-1EF5-4196-A568-D40510072FCE}"/>
              </a:ext>
            </a:extLst>
          </p:cNvPr>
          <p:cNvSpPr>
            <a:spLocks noGrp="1" noChangeArrowheads="1"/>
          </p:cNvSpPr>
          <p:nvPr>
            <p:ph type="title"/>
          </p:nvPr>
        </p:nvSpPr>
        <p:spPr>
          <a:ln/>
        </p:spPr>
        <p:txBody>
          <a:bodyPr/>
          <a:lstStyle/>
          <a:p>
            <a:r>
              <a:rPr lang="en-US" altLang="ru-RU" dirty="0">
                <a:solidFill>
                  <a:schemeClr val="accent6"/>
                </a:solidFill>
              </a:rPr>
              <a:t>Modifying List Elements</a:t>
            </a:r>
          </a:p>
        </p:txBody>
      </p:sp>
      <p:sp>
        <p:nvSpPr>
          <p:cNvPr id="75779" name="Rectangle 3">
            <a:extLst>
              <a:ext uri="{FF2B5EF4-FFF2-40B4-BE49-F238E27FC236}">
                <a16:creationId xmlns:a16="http://schemas.microsoft.com/office/drawing/2014/main" id="{A9DF5071-9145-4357-AD84-DC249F636D26}"/>
              </a:ext>
            </a:extLst>
          </p:cNvPr>
          <p:cNvSpPr>
            <a:spLocks noGrp="1" noChangeArrowheads="1"/>
          </p:cNvSpPr>
          <p:nvPr>
            <p:ph type="body" idx="1"/>
          </p:nvPr>
        </p:nvSpPr>
        <p:spPr>
          <a:ln/>
        </p:spPr>
        <p:txBody>
          <a:bodyPr/>
          <a:lstStyle/>
          <a:p>
            <a:r>
              <a:rPr lang="en-US" altLang="ru-RU" sz="1500" dirty="0"/>
              <a:t>By default, unordered lists (</a:t>
            </a:r>
            <a:r>
              <a:rPr lang="en-US" altLang="ru-RU" sz="1500" dirty="0">
                <a:latin typeface="Courier New" panose="02070309020205020404" pitchFamily="49" charset="0"/>
              </a:rPr>
              <a:t>&lt;ul&gt;</a:t>
            </a:r>
            <a:r>
              <a:rPr lang="en-US" altLang="ru-RU" sz="1500" dirty="0"/>
              <a:t>) appear as bullets and ordered lists (</a:t>
            </a:r>
            <a:r>
              <a:rPr lang="en-US" altLang="ru-RU" sz="1500" dirty="0">
                <a:latin typeface="Courier New" panose="02070309020205020404" pitchFamily="49" charset="0"/>
              </a:rPr>
              <a:t>&lt;</a:t>
            </a:r>
            <a:r>
              <a:rPr lang="en-US" altLang="ru-RU" sz="1500" dirty="0" err="1">
                <a:latin typeface="Courier New" panose="02070309020205020404" pitchFamily="49" charset="0"/>
              </a:rPr>
              <a:t>ol</a:t>
            </a:r>
            <a:r>
              <a:rPr lang="en-US" altLang="ru-RU" sz="1500" dirty="0">
                <a:latin typeface="Courier New" panose="02070309020205020404" pitchFamily="49" charset="0"/>
              </a:rPr>
              <a:t>&gt;</a:t>
            </a:r>
            <a:r>
              <a:rPr lang="en-US" altLang="ru-RU" sz="1500" dirty="0"/>
              <a:t>) appear as numbers in HTML.</a:t>
            </a:r>
          </a:p>
          <a:p>
            <a:r>
              <a:rPr lang="en-US" altLang="ru-RU" sz="1500" dirty="0"/>
              <a:t>Using CSS, you can modify how list items will appear:</a:t>
            </a:r>
          </a:p>
          <a:p>
            <a:pPr lvl="1"/>
            <a:r>
              <a:rPr lang="en-US" altLang="ru-RU" sz="1200" dirty="0"/>
              <a:t>Properties:</a:t>
            </a:r>
            <a:br>
              <a:rPr lang="en-US" altLang="ru-RU" sz="1200" dirty="0"/>
            </a:br>
            <a:r>
              <a:rPr lang="en-US" altLang="ru-RU" sz="1050" dirty="0">
                <a:solidFill>
                  <a:srgbClr val="9A0B09"/>
                </a:solidFill>
                <a:latin typeface="Courier New" panose="02070309020205020404" pitchFamily="49" charset="0"/>
              </a:rPr>
              <a:t>list-style</a:t>
            </a:r>
            <a:r>
              <a:rPr lang="en-US" altLang="ru-RU" sz="1050" dirty="0"/>
              <a:t>,</a:t>
            </a:r>
            <a:r>
              <a:rPr lang="en-US" altLang="ru-RU" sz="1050" dirty="0">
                <a:solidFill>
                  <a:srgbClr val="9A0B09"/>
                </a:solidFill>
              </a:rPr>
              <a:t> </a:t>
            </a:r>
            <a:r>
              <a:rPr lang="en-US" altLang="ru-RU" sz="1050" dirty="0">
                <a:solidFill>
                  <a:srgbClr val="9A0B09"/>
                </a:solidFill>
                <a:latin typeface="Courier New" panose="02070309020205020404" pitchFamily="49" charset="0"/>
              </a:rPr>
              <a:t>list-style-type</a:t>
            </a:r>
            <a:r>
              <a:rPr lang="en-US" altLang="ru-RU" sz="1050" dirty="0"/>
              <a:t>,</a:t>
            </a:r>
            <a:r>
              <a:rPr lang="en-US" altLang="ru-RU" sz="1050" dirty="0">
                <a:solidFill>
                  <a:srgbClr val="9A0B09"/>
                </a:solidFill>
              </a:rPr>
              <a:t> </a:t>
            </a:r>
            <a:r>
              <a:rPr lang="en-US" altLang="ru-RU" sz="1050" dirty="0">
                <a:solidFill>
                  <a:srgbClr val="9A0B09"/>
                </a:solidFill>
                <a:latin typeface="Courier New" panose="02070309020205020404" pitchFamily="49" charset="0"/>
              </a:rPr>
              <a:t>list-style-image</a:t>
            </a:r>
            <a:r>
              <a:rPr lang="en-US" altLang="ru-RU" sz="1050" dirty="0"/>
              <a:t>,</a:t>
            </a:r>
            <a:r>
              <a:rPr lang="en-US" altLang="ru-RU" sz="1050" dirty="0">
                <a:solidFill>
                  <a:srgbClr val="9A0B09"/>
                </a:solidFill>
              </a:rPr>
              <a:t> </a:t>
            </a:r>
            <a:r>
              <a:rPr lang="en-US" altLang="ru-RU" sz="1050" dirty="0">
                <a:solidFill>
                  <a:srgbClr val="9A0B09"/>
                </a:solidFill>
                <a:latin typeface="Courier New" panose="02070309020205020404" pitchFamily="49" charset="0"/>
              </a:rPr>
              <a:t>list-style-position</a:t>
            </a:r>
          </a:p>
          <a:p>
            <a:pPr lvl="1"/>
            <a:r>
              <a:rPr lang="en-US" altLang="ru-RU" sz="1200" dirty="0"/>
              <a:t>Values:</a:t>
            </a:r>
            <a:br>
              <a:rPr lang="en-US" altLang="ru-RU" sz="1200" dirty="0"/>
            </a:br>
            <a:r>
              <a:rPr lang="en-US" altLang="ru-RU" sz="1050" dirty="0">
                <a:solidFill>
                  <a:srgbClr val="9A0B09"/>
                </a:solidFill>
                <a:latin typeface="Courier New" panose="02070309020205020404" pitchFamily="49" charset="0"/>
              </a:rPr>
              <a:t>disc</a:t>
            </a:r>
            <a:r>
              <a:rPr lang="en-US" altLang="ru-RU" sz="1050" dirty="0"/>
              <a:t>,</a:t>
            </a:r>
            <a:r>
              <a:rPr lang="en-US" altLang="ru-RU" sz="1050" dirty="0">
                <a:solidFill>
                  <a:srgbClr val="9A0B09"/>
                </a:solidFill>
              </a:rPr>
              <a:t> </a:t>
            </a:r>
            <a:r>
              <a:rPr lang="en-US" altLang="ru-RU" sz="1050" dirty="0">
                <a:solidFill>
                  <a:srgbClr val="9A0B09"/>
                </a:solidFill>
                <a:latin typeface="Courier New" panose="02070309020205020404" pitchFamily="49" charset="0"/>
              </a:rPr>
              <a:t>circle</a:t>
            </a:r>
            <a:r>
              <a:rPr lang="en-US" altLang="ru-RU" sz="1050" dirty="0"/>
              <a:t>,</a:t>
            </a:r>
            <a:r>
              <a:rPr lang="en-US" altLang="ru-RU" sz="1050" dirty="0">
                <a:solidFill>
                  <a:srgbClr val="9A0B09"/>
                </a:solidFill>
              </a:rPr>
              <a:t> </a:t>
            </a:r>
            <a:r>
              <a:rPr lang="en-US" altLang="ru-RU" sz="1050" dirty="0">
                <a:solidFill>
                  <a:srgbClr val="9A0B09"/>
                </a:solidFill>
                <a:latin typeface="Courier New" panose="02070309020205020404" pitchFamily="49" charset="0"/>
              </a:rPr>
              <a:t>square</a:t>
            </a:r>
            <a:r>
              <a:rPr lang="en-US" altLang="ru-RU" sz="1050" dirty="0"/>
              <a:t>,</a:t>
            </a:r>
            <a:r>
              <a:rPr lang="en-US" altLang="ru-RU" sz="1050" dirty="0">
                <a:solidFill>
                  <a:srgbClr val="9A0B09"/>
                </a:solidFill>
              </a:rPr>
              <a:t> </a:t>
            </a:r>
            <a:r>
              <a:rPr lang="en-US" altLang="ru-RU" sz="1050" dirty="0">
                <a:solidFill>
                  <a:srgbClr val="9A0B09"/>
                </a:solidFill>
                <a:latin typeface="Courier New" panose="02070309020205020404" pitchFamily="49" charset="0"/>
              </a:rPr>
              <a:t>decimal</a:t>
            </a:r>
            <a:r>
              <a:rPr lang="en-US" altLang="ru-RU" sz="1050" dirty="0"/>
              <a:t>,</a:t>
            </a:r>
            <a:r>
              <a:rPr lang="en-US" altLang="ru-RU" sz="1050" dirty="0">
                <a:solidFill>
                  <a:srgbClr val="9A0B09"/>
                </a:solidFill>
              </a:rPr>
              <a:t> </a:t>
            </a:r>
            <a:r>
              <a:rPr lang="en-US" altLang="ru-RU" sz="1050" dirty="0">
                <a:solidFill>
                  <a:srgbClr val="9A0B09"/>
                </a:solidFill>
                <a:latin typeface="Courier New" panose="02070309020205020404" pitchFamily="49" charset="0"/>
              </a:rPr>
              <a:t>decimal-leading-zero</a:t>
            </a:r>
            <a:r>
              <a:rPr lang="en-US" altLang="ru-RU" sz="1050" dirty="0"/>
              <a:t>,</a:t>
            </a:r>
            <a:r>
              <a:rPr lang="en-US" altLang="ru-RU" sz="1050" dirty="0">
                <a:solidFill>
                  <a:srgbClr val="9A0B09"/>
                </a:solidFill>
              </a:rPr>
              <a:t> </a:t>
            </a:r>
            <a:r>
              <a:rPr lang="en-US" altLang="ru-RU" sz="1050" dirty="0">
                <a:solidFill>
                  <a:srgbClr val="9A0B09"/>
                </a:solidFill>
                <a:latin typeface="Courier New" panose="02070309020205020404" pitchFamily="49" charset="0"/>
              </a:rPr>
              <a:t>lower-roman</a:t>
            </a:r>
            <a:r>
              <a:rPr lang="en-US" altLang="ru-RU" sz="1050" dirty="0"/>
              <a:t>,</a:t>
            </a:r>
            <a:r>
              <a:rPr lang="en-US" altLang="ru-RU" sz="1050" dirty="0">
                <a:solidFill>
                  <a:srgbClr val="9A0B09"/>
                </a:solidFill>
              </a:rPr>
              <a:t> </a:t>
            </a:r>
            <a:r>
              <a:rPr lang="en-US" altLang="ru-RU" sz="1050" dirty="0">
                <a:solidFill>
                  <a:srgbClr val="9A0B09"/>
                </a:solidFill>
                <a:latin typeface="Courier New" panose="02070309020205020404" pitchFamily="49" charset="0"/>
              </a:rPr>
              <a:t>upper-roman</a:t>
            </a:r>
            <a:r>
              <a:rPr lang="en-US" altLang="ru-RU" sz="1050" dirty="0"/>
              <a:t>,</a:t>
            </a:r>
            <a:r>
              <a:rPr lang="en-US" altLang="ru-RU" sz="1050" dirty="0">
                <a:solidFill>
                  <a:srgbClr val="9A0B09"/>
                </a:solidFill>
              </a:rPr>
              <a:t> </a:t>
            </a:r>
            <a:r>
              <a:rPr lang="en-US" altLang="ru-RU" sz="1050" dirty="0">
                <a:solidFill>
                  <a:srgbClr val="9A0B09"/>
                </a:solidFill>
                <a:latin typeface="Courier New" panose="02070309020205020404" pitchFamily="49" charset="0"/>
              </a:rPr>
              <a:t>lower-alpha</a:t>
            </a:r>
            <a:r>
              <a:rPr lang="en-US" altLang="ru-RU" sz="1050" dirty="0"/>
              <a:t>,</a:t>
            </a:r>
            <a:r>
              <a:rPr lang="en-US" altLang="ru-RU" sz="1050" dirty="0">
                <a:solidFill>
                  <a:srgbClr val="9A0B09"/>
                </a:solidFill>
              </a:rPr>
              <a:t> </a:t>
            </a:r>
            <a:r>
              <a:rPr lang="en-US" altLang="ru-RU" sz="1050" dirty="0">
                <a:solidFill>
                  <a:srgbClr val="9A0B09"/>
                </a:solidFill>
                <a:latin typeface="Courier New" panose="02070309020205020404" pitchFamily="49" charset="0"/>
              </a:rPr>
              <a:t>upper-alpha</a:t>
            </a:r>
            <a:r>
              <a:rPr lang="en-US" altLang="ru-RU" sz="1050" dirty="0"/>
              <a:t>,</a:t>
            </a:r>
            <a:r>
              <a:rPr lang="en-US" altLang="ru-RU" sz="1050" dirty="0">
                <a:solidFill>
                  <a:srgbClr val="9A0B09"/>
                </a:solidFill>
              </a:rPr>
              <a:t> </a:t>
            </a:r>
            <a:r>
              <a:rPr lang="en-US" altLang="ru-RU" sz="1050" dirty="0">
                <a:solidFill>
                  <a:srgbClr val="9A0B09"/>
                </a:solidFill>
                <a:latin typeface="Courier New" panose="02070309020205020404" pitchFamily="49" charset="0"/>
              </a:rPr>
              <a:t>lower-</a:t>
            </a:r>
            <a:r>
              <a:rPr lang="en-US" altLang="ru-RU" sz="1050" dirty="0" err="1">
                <a:solidFill>
                  <a:srgbClr val="9A0B09"/>
                </a:solidFill>
                <a:latin typeface="Courier New" panose="02070309020205020404" pitchFamily="49" charset="0"/>
              </a:rPr>
              <a:t>greek</a:t>
            </a:r>
            <a:r>
              <a:rPr lang="en-US" altLang="ru-RU" sz="1050" dirty="0"/>
              <a:t>,</a:t>
            </a:r>
            <a:r>
              <a:rPr lang="en-US" altLang="ru-RU" sz="1050" dirty="0">
                <a:solidFill>
                  <a:srgbClr val="9A0B09"/>
                </a:solidFill>
              </a:rPr>
              <a:t> </a:t>
            </a:r>
            <a:r>
              <a:rPr lang="en-US" altLang="ru-RU" sz="1050" dirty="0">
                <a:solidFill>
                  <a:srgbClr val="9A0B09"/>
                </a:solidFill>
                <a:latin typeface="Courier New" panose="02070309020205020404" pitchFamily="49" charset="0"/>
              </a:rPr>
              <a:t>lower-</a:t>
            </a:r>
            <a:r>
              <a:rPr lang="en-US" altLang="ru-RU" sz="1050" dirty="0" err="1">
                <a:solidFill>
                  <a:srgbClr val="9A0B09"/>
                </a:solidFill>
                <a:latin typeface="Courier New" panose="02070309020205020404" pitchFamily="49" charset="0"/>
              </a:rPr>
              <a:t>latin</a:t>
            </a:r>
            <a:r>
              <a:rPr lang="en-US" altLang="ru-RU" sz="1050" dirty="0"/>
              <a:t>,</a:t>
            </a:r>
            <a:r>
              <a:rPr lang="en-US" altLang="ru-RU" sz="1050" dirty="0">
                <a:solidFill>
                  <a:srgbClr val="9A0B09"/>
                </a:solidFill>
              </a:rPr>
              <a:t> </a:t>
            </a:r>
            <a:r>
              <a:rPr lang="en-US" altLang="ru-RU" sz="1050" dirty="0">
                <a:solidFill>
                  <a:srgbClr val="9A0B09"/>
                </a:solidFill>
                <a:latin typeface="Courier New" panose="02070309020205020404" pitchFamily="49" charset="0"/>
              </a:rPr>
              <a:t>upper-</a:t>
            </a:r>
            <a:r>
              <a:rPr lang="en-US" altLang="ru-RU" sz="1050" dirty="0" err="1">
                <a:solidFill>
                  <a:srgbClr val="9A0B09"/>
                </a:solidFill>
                <a:latin typeface="Courier New" panose="02070309020205020404" pitchFamily="49" charset="0"/>
              </a:rPr>
              <a:t>latin</a:t>
            </a:r>
            <a:r>
              <a:rPr lang="en-US" altLang="ru-RU" sz="1050" dirty="0"/>
              <a:t>,</a:t>
            </a:r>
            <a:r>
              <a:rPr lang="en-US" altLang="ru-RU" sz="1050" dirty="0">
                <a:solidFill>
                  <a:srgbClr val="9A0B09"/>
                </a:solidFill>
              </a:rPr>
              <a:t> </a:t>
            </a:r>
            <a:r>
              <a:rPr lang="en-US" altLang="ru-RU" sz="1050" dirty="0" err="1">
                <a:solidFill>
                  <a:srgbClr val="9A0B09"/>
                </a:solidFill>
                <a:latin typeface="Courier New" panose="02070309020205020404" pitchFamily="49" charset="0"/>
              </a:rPr>
              <a:t>hebrew</a:t>
            </a:r>
            <a:r>
              <a:rPr lang="en-US" altLang="ru-RU" sz="1050" dirty="0"/>
              <a:t>,</a:t>
            </a:r>
            <a:r>
              <a:rPr lang="en-US" altLang="ru-RU" sz="1050" dirty="0">
                <a:solidFill>
                  <a:srgbClr val="9A0B09"/>
                </a:solidFill>
              </a:rPr>
              <a:t> </a:t>
            </a:r>
            <a:r>
              <a:rPr lang="en-US" altLang="ru-RU" sz="1050" dirty="0" err="1">
                <a:solidFill>
                  <a:srgbClr val="9A0B09"/>
                </a:solidFill>
                <a:latin typeface="Courier New" panose="02070309020205020404" pitchFamily="49" charset="0"/>
              </a:rPr>
              <a:t>armenian</a:t>
            </a:r>
            <a:r>
              <a:rPr lang="en-US" altLang="ru-RU" sz="1050" dirty="0"/>
              <a:t>,</a:t>
            </a:r>
            <a:r>
              <a:rPr lang="en-US" altLang="ru-RU" sz="1050" dirty="0">
                <a:solidFill>
                  <a:srgbClr val="9A0B09"/>
                </a:solidFill>
              </a:rPr>
              <a:t> </a:t>
            </a:r>
            <a:r>
              <a:rPr lang="en-US" altLang="ru-RU" sz="1050" dirty="0" err="1">
                <a:solidFill>
                  <a:srgbClr val="9A0B09"/>
                </a:solidFill>
                <a:latin typeface="Courier New" panose="02070309020205020404" pitchFamily="49" charset="0"/>
              </a:rPr>
              <a:t>georgian</a:t>
            </a:r>
            <a:r>
              <a:rPr lang="en-US" altLang="ru-RU" sz="1050" dirty="0"/>
              <a:t>,</a:t>
            </a:r>
            <a:r>
              <a:rPr lang="en-US" altLang="ru-RU" sz="1050" dirty="0">
                <a:solidFill>
                  <a:srgbClr val="9A0B09"/>
                </a:solidFill>
              </a:rPr>
              <a:t> </a:t>
            </a:r>
            <a:r>
              <a:rPr lang="en-US" altLang="ru-RU" sz="1050" dirty="0" err="1">
                <a:solidFill>
                  <a:srgbClr val="9A0B09"/>
                </a:solidFill>
                <a:latin typeface="Courier New" panose="02070309020205020404" pitchFamily="49" charset="0"/>
              </a:rPr>
              <a:t>cjk</a:t>
            </a:r>
            <a:r>
              <a:rPr lang="en-US" altLang="ru-RU" sz="1050" dirty="0">
                <a:solidFill>
                  <a:srgbClr val="9A0B09"/>
                </a:solidFill>
                <a:latin typeface="Courier New" panose="02070309020205020404" pitchFamily="49" charset="0"/>
              </a:rPr>
              <a:t>-ideographic</a:t>
            </a:r>
            <a:r>
              <a:rPr lang="en-US" altLang="ru-RU" sz="1050" dirty="0"/>
              <a:t>,</a:t>
            </a:r>
            <a:r>
              <a:rPr lang="en-US" altLang="ru-RU" sz="1050" dirty="0">
                <a:solidFill>
                  <a:srgbClr val="9A0B09"/>
                </a:solidFill>
              </a:rPr>
              <a:t> </a:t>
            </a:r>
            <a:r>
              <a:rPr lang="en-US" altLang="ru-RU" sz="1050" dirty="0">
                <a:solidFill>
                  <a:srgbClr val="9A0B09"/>
                </a:solidFill>
                <a:latin typeface="Courier New" panose="02070309020205020404" pitchFamily="49" charset="0"/>
              </a:rPr>
              <a:t>hiragana</a:t>
            </a:r>
            <a:r>
              <a:rPr lang="en-US" altLang="ru-RU" sz="1050" dirty="0"/>
              <a:t>,</a:t>
            </a:r>
            <a:r>
              <a:rPr lang="en-US" altLang="ru-RU" sz="1050" dirty="0">
                <a:solidFill>
                  <a:srgbClr val="9A0B09"/>
                </a:solidFill>
              </a:rPr>
              <a:t> </a:t>
            </a:r>
            <a:r>
              <a:rPr lang="en-US" altLang="ru-RU" sz="1050" dirty="0">
                <a:solidFill>
                  <a:srgbClr val="9A0B09"/>
                </a:solidFill>
                <a:latin typeface="Courier New" panose="02070309020205020404" pitchFamily="49" charset="0"/>
              </a:rPr>
              <a:t>katakana</a:t>
            </a:r>
            <a:r>
              <a:rPr lang="en-US" altLang="ru-RU" sz="1050" dirty="0"/>
              <a:t>,</a:t>
            </a:r>
            <a:r>
              <a:rPr lang="en-US" altLang="ru-RU" sz="1050" dirty="0">
                <a:solidFill>
                  <a:srgbClr val="9A0B09"/>
                </a:solidFill>
              </a:rPr>
              <a:t> </a:t>
            </a:r>
            <a:r>
              <a:rPr lang="en-US" altLang="ru-RU" sz="1050" dirty="0">
                <a:solidFill>
                  <a:srgbClr val="9A0B09"/>
                </a:solidFill>
                <a:latin typeface="Courier New" panose="02070309020205020404" pitchFamily="49" charset="0"/>
              </a:rPr>
              <a:t>hiragana-iroha</a:t>
            </a:r>
            <a:r>
              <a:rPr lang="en-US" altLang="ru-RU" sz="1050" dirty="0"/>
              <a:t>,</a:t>
            </a:r>
            <a:r>
              <a:rPr lang="en-US" altLang="ru-RU" sz="1050" dirty="0">
                <a:solidFill>
                  <a:srgbClr val="9A0B09"/>
                </a:solidFill>
              </a:rPr>
              <a:t> </a:t>
            </a:r>
            <a:r>
              <a:rPr lang="en-US" altLang="ru-RU" sz="1050" dirty="0">
                <a:solidFill>
                  <a:srgbClr val="9A0B09"/>
                </a:solidFill>
                <a:latin typeface="Courier New" panose="02070309020205020404" pitchFamily="49" charset="0"/>
              </a:rPr>
              <a:t>katakana-iroha</a:t>
            </a:r>
            <a:r>
              <a:rPr lang="en-US" altLang="ru-RU" sz="1050" dirty="0"/>
              <a:t>,</a:t>
            </a:r>
            <a:r>
              <a:rPr lang="en-US" altLang="ru-RU" sz="1050" dirty="0">
                <a:solidFill>
                  <a:srgbClr val="9A0B09"/>
                </a:solidFill>
              </a:rPr>
              <a:t> </a:t>
            </a:r>
            <a:r>
              <a:rPr lang="en-US" altLang="ru-RU" sz="1050" dirty="0">
                <a:solidFill>
                  <a:srgbClr val="9A0B09"/>
                </a:solidFill>
                <a:latin typeface="Courier New" panose="02070309020205020404" pitchFamily="49" charset="0"/>
              </a:rPr>
              <a:t>none</a:t>
            </a:r>
            <a:r>
              <a:rPr lang="en-US" altLang="ru-RU" sz="1050" dirty="0"/>
              <a:t>,</a:t>
            </a:r>
            <a:r>
              <a:rPr lang="en-US" altLang="ru-RU" sz="1050" dirty="0">
                <a:solidFill>
                  <a:srgbClr val="9A0B09"/>
                </a:solidFill>
              </a:rPr>
              <a:t> </a:t>
            </a:r>
            <a:r>
              <a:rPr lang="en-US" altLang="ru-RU" sz="1050" dirty="0" err="1">
                <a:solidFill>
                  <a:srgbClr val="9A0B09"/>
                </a:solidFill>
                <a:latin typeface="Courier New" panose="02070309020205020404" pitchFamily="49" charset="0"/>
              </a:rPr>
              <a:t>url</a:t>
            </a:r>
            <a:r>
              <a:rPr lang="en-US" altLang="ru-RU" sz="1050" dirty="0">
                <a:solidFill>
                  <a:srgbClr val="9A0B09"/>
                </a:solidFill>
                <a:latin typeface="Courier New" panose="02070309020205020404" pitchFamily="49" charset="0"/>
              </a:rPr>
              <a:t>("graphic.gif")</a:t>
            </a:r>
          </a:p>
          <a:p>
            <a:r>
              <a:rPr lang="en-US" altLang="ru-RU" sz="1500" dirty="0"/>
              <a:t>Examples:</a:t>
            </a:r>
            <a:br>
              <a:rPr lang="en-US" altLang="ru-RU" sz="1500" dirty="0"/>
            </a:br>
            <a:r>
              <a:rPr lang="en-US" altLang="ru-RU" sz="1500" dirty="0">
                <a:solidFill>
                  <a:srgbClr val="9A0B09"/>
                </a:solidFill>
                <a:latin typeface="Courier New" panose="02070309020205020404" pitchFamily="49" charset="0"/>
              </a:rPr>
              <a:t>ul { list-style: disc; }</a:t>
            </a:r>
            <a:br>
              <a:rPr lang="en-US" altLang="ru-RU" sz="1500" dirty="0">
                <a:solidFill>
                  <a:srgbClr val="9A0B09"/>
                </a:solidFill>
                <a:latin typeface="Courier New" panose="02070309020205020404" pitchFamily="49" charset="0"/>
              </a:rPr>
            </a:br>
            <a:r>
              <a:rPr lang="en-US" altLang="ru-RU" sz="1500" dirty="0" err="1">
                <a:solidFill>
                  <a:srgbClr val="9A0B09"/>
                </a:solidFill>
                <a:latin typeface="Courier New" panose="02070309020205020404" pitchFamily="49" charset="0"/>
              </a:rPr>
              <a:t>ol</a:t>
            </a:r>
            <a:r>
              <a:rPr lang="en-US" altLang="ru-RU" sz="1500" dirty="0">
                <a:solidFill>
                  <a:srgbClr val="9A0B09"/>
                </a:solidFill>
                <a:latin typeface="Courier New" panose="02070309020205020404" pitchFamily="49" charset="0"/>
              </a:rPr>
              <a:t> { list-style: upper-roman;}</a:t>
            </a:r>
            <a:br>
              <a:rPr lang="en-US" altLang="ru-RU" sz="1500" dirty="0">
                <a:solidFill>
                  <a:srgbClr val="9A0B09"/>
                </a:solidFill>
                <a:latin typeface="Courier New" panose="02070309020205020404" pitchFamily="49" charset="0"/>
              </a:rPr>
            </a:br>
            <a:r>
              <a:rPr lang="en-US" altLang="ru-RU" sz="1500" dirty="0">
                <a:solidFill>
                  <a:srgbClr val="9A0B09"/>
                </a:solidFill>
                <a:latin typeface="Courier New" panose="02070309020205020404" pitchFamily="49" charset="0"/>
              </a:rPr>
              <a:t>li { list-style: </a:t>
            </a:r>
            <a:r>
              <a:rPr lang="en-US" altLang="ru-RU" sz="1500" dirty="0" err="1">
                <a:solidFill>
                  <a:srgbClr val="9A0B09"/>
                </a:solidFill>
                <a:latin typeface="Courier New" panose="02070309020205020404" pitchFamily="49" charset="0"/>
              </a:rPr>
              <a:t>url</a:t>
            </a:r>
            <a:r>
              <a:rPr lang="en-US" altLang="ru-RU" sz="1500" dirty="0">
                <a:solidFill>
                  <a:srgbClr val="9A0B09"/>
                </a:solidFill>
                <a:latin typeface="Courier New" panose="02070309020205020404" pitchFamily="49" charset="0"/>
              </a:rPr>
              <a:t>("blackball.gif");}</a:t>
            </a:r>
            <a:br>
              <a:rPr lang="en-US" altLang="ru-RU" sz="1500" dirty="0">
                <a:solidFill>
                  <a:srgbClr val="9A0B09"/>
                </a:solidFill>
                <a:latin typeface="Courier New" panose="02070309020205020404" pitchFamily="49" charset="0"/>
              </a:rPr>
            </a:br>
            <a:r>
              <a:rPr lang="en-US" altLang="ru-RU" sz="1500" dirty="0">
                <a:solidFill>
                  <a:srgbClr val="9A0B09"/>
                </a:solidFill>
                <a:latin typeface="Courier New" panose="02070309020205020404" pitchFamily="49" charset="0"/>
              </a:rPr>
              <a:t>ul li { list-style-position: inside;}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280C0A41-D51D-4C66-B9C8-349E9C58165E}"/>
              </a:ext>
            </a:extLst>
          </p:cNvPr>
          <p:cNvSpPr>
            <a:spLocks noGrp="1" noChangeArrowheads="1"/>
          </p:cNvSpPr>
          <p:nvPr>
            <p:ph type="title"/>
          </p:nvPr>
        </p:nvSpPr>
        <p:spPr>
          <a:ln/>
        </p:spPr>
        <p:txBody>
          <a:bodyPr/>
          <a:lstStyle/>
          <a:p>
            <a:r>
              <a:rPr lang="en-US" altLang="ru-RU" dirty="0">
                <a:solidFill>
                  <a:schemeClr val="accent6"/>
                </a:solidFill>
              </a:rPr>
              <a:t>The Box Model</a:t>
            </a:r>
          </a:p>
        </p:txBody>
      </p:sp>
      <p:sp>
        <p:nvSpPr>
          <p:cNvPr id="76803" name="Rectangle 3">
            <a:extLst>
              <a:ext uri="{FF2B5EF4-FFF2-40B4-BE49-F238E27FC236}">
                <a16:creationId xmlns:a16="http://schemas.microsoft.com/office/drawing/2014/main" id="{7672ECC2-6E8E-4C8F-8EA3-63975A160A47}"/>
              </a:ext>
            </a:extLst>
          </p:cNvPr>
          <p:cNvSpPr>
            <a:spLocks noGrp="1" noChangeArrowheads="1"/>
          </p:cNvSpPr>
          <p:nvPr>
            <p:ph type="body" idx="1"/>
          </p:nvPr>
        </p:nvSpPr>
        <p:spPr>
          <a:xfrm>
            <a:off x="338667" y="1449492"/>
            <a:ext cx="8371117" cy="3328983"/>
          </a:xfrm>
          <a:ln/>
        </p:spPr>
        <p:txBody>
          <a:bodyPr/>
          <a:lstStyle/>
          <a:p>
            <a:r>
              <a:rPr lang="en-US" altLang="ru-RU" sz="1500" dirty="0"/>
              <a:t>When the browser draws an object on a page, it places it into an invisible rectangular space called a “bounding box.” </a:t>
            </a:r>
          </a:p>
          <a:p>
            <a:r>
              <a:rPr lang="en-US" altLang="ru-RU" sz="1500" dirty="0"/>
              <a:t>You can specify the size, look, and feel of the </a:t>
            </a:r>
            <a:r>
              <a:rPr lang="en-US" altLang="ru-RU" sz="1500" b="1" dirty="0"/>
              <a:t>margins</a:t>
            </a:r>
            <a:r>
              <a:rPr lang="en-US" altLang="ru-RU" sz="1500" dirty="0"/>
              <a:t>, the </a:t>
            </a:r>
            <a:r>
              <a:rPr lang="en-US" altLang="ru-RU" sz="1500" b="1" dirty="0"/>
              <a:t>padding</a:t>
            </a:r>
            <a:r>
              <a:rPr lang="en-US" altLang="ru-RU" sz="1500" dirty="0"/>
              <a:t>, the </a:t>
            </a:r>
            <a:r>
              <a:rPr lang="en-US" altLang="ru-RU" sz="1500" b="1" dirty="0"/>
              <a:t>border</a:t>
            </a:r>
            <a:r>
              <a:rPr lang="en-US" altLang="ru-RU" sz="1500" dirty="0"/>
              <a:t>, and the content of the box.</a:t>
            </a:r>
          </a:p>
          <a:p>
            <a:r>
              <a:rPr lang="en-US" altLang="ru-RU" sz="1500" i="1" dirty="0"/>
              <a:t>Internet Explorer</a:t>
            </a:r>
            <a:r>
              <a:rPr lang="en-US" altLang="ru-RU" sz="1500" dirty="0"/>
              <a:t> interprets CSS box styles differently than most other web browsers.   </a:t>
            </a:r>
          </a:p>
          <a:p>
            <a:r>
              <a:rPr lang="en-US" altLang="ru-RU" sz="1500" dirty="0"/>
              <a:t>In CSS1, the </a:t>
            </a:r>
            <a:r>
              <a:rPr lang="en-US" altLang="ru-RU" sz="1500" b="1" dirty="0"/>
              <a:t>width</a:t>
            </a:r>
            <a:r>
              <a:rPr lang="en-US" altLang="ru-RU" sz="1500" dirty="0"/>
              <a:t> property is defined as the distance between the left and right edges of the bounding box that surrounds the element's content. </a:t>
            </a:r>
          </a:p>
          <a:p>
            <a:r>
              <a:rPr lang="en-US" altLang="ru-RU" sz="1500" dirty="0"/>
              <a:t>Likewise, the </a:t>
            </a:r>
            <a:r>
              <a:rPr lang="en-US" altLang="ru-RU" sz="1500" b="1" dirty="0"/>
              <a:t>height</a:t>
            </a:r>
            <a:r>
              <a:rPr lang="en-US" altLang="ru-RU" sz="1500" dirty="0"/>
              <a:t> property is defined in CSS as the distance between the top and bottom edges of the bounding box. </a:t>
            </a:r>
          </a:p>
          <a:p>
            <a:r>
              <a:rPr lang="en-US" altLang="ru-RU" sz="1500" dirty="0"/>
              <a:t>In </a:t>
            </a:r>
            <a:r>
              <a:rPr lang="en-US" altLang="ru-RU" sz="1500" i="1" dirty="0"/>
              <a:t>Internet Explorer</a:t>
            </a:r>
            <a:r>
              <a:rPr lang="en-US" altLang="ru-RU" sz="1500" dirty="0"/>
              <a:t>, however, the </a:t>
            </a:r>
            <a:r>
              <a:rPr lang="en-US" altLang="ru-RU" sz="1500" b="1" dirty="0"/>
              <a:t>width</a:t>
            </a:r>
            <a:r>
              <a:rPr lang="en-US" altLang="ru-RU" sz="1500" dirty="0"/>
              <a:t> and </a:t>
            </a:r>
            <a:r>
              <a:rPr lang="en-US" altLang="ru-RU" sz="1500" b="1" dirty="0"/>
              <a:t>height</a:t>
            </a:r>
            <a:r>
              <a:rPr lang="en-US" altLang="ru-RU" sz="1500" dirty="0"/>
              <a:t> properties also include the </a:t>
            </a:r>
            <a:r>
              <a:rPr lang="en-US" altLang="ru-RU" sz="1500" b="1" dirty="0"/>
              <a:t>border </a:t>
            </a:r>
            <a:r>
              <a:rPr lang="en-US" altLang="ru-RU" sz="1500" dirty="0"/>
              <a:t>and </a:t>
            </a:r>
            <a:r>
              <a:rPr lang="en-US" altLang="ru-RU" sz="1500" b="1" dirty="0"/>
              <a:t>padding</a:t>
            </a:r>
            <a:r>
              <a:rPr lang="en-US" altLang="ru-RU" sz="1500" dirty="0"/>
              <a:t> belts that surround the element's bounding box.</a:t>
            </a:r>
            <a:endParaRPr lang="en-US" altLang="ru-RU" sz="21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7830" name="Group 6">
            <a:extLst>
              <a:ext uri="{FF2B5EF4-FFF2-40B4-BE49-F238E27FC236}">
                <a16:creationId xmlns:a16="http://schemas.microsoft.com/office/drawing/2014/main" id="{F4C4347F-CB00-421F-9380-6BF6F9C02E2D}"/>
              </a:ext>
            </a:extLst>
          </p:cNvPr>
          <p:cNvGrpSpPr>
            <a:grpSpLocks/>
          </p:cNvGrpSpPr>
          <p:nvPr/>
        </p:nvGrpSpPr>
        <p:grpSpPr bwMode="auto">
          <a:xfrm>
            <a:off x="1711296" y="2386569"/>
            <a:ext cx="5772150" cy="2103834"/>
            <a:chOff x="480" y="2201"/>
            <a:chExt cx="4848" cy="1726"/>
          </a:xfrm>
        </p:grpSpPr>
        <p:pic>
          <p:nvPicPr>
            <p:cNvPr id="77828" name="Picture 4">
              <a:extLst>
                <a:ext uri="{FF2B5EF4-FFF2-40B4-BE49-F238E27FC236}">
                  <a16:creationId xmlns:a16="http://schemas.microsoft.com/office/drawing/2014/main" id="{9D2694D2-138A-4952-ADCA-679854668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 y="2201"/>
              <a:ext cx="2413" cy="1544"/>
            </a:xfrm>
            <a:prstGeom prst="rect">
              <a:avLst/>
            </a:prstGeom>
            <a:noFill/>
            <a:extLst>
              <a:ext uri="{909E8E84-426E-40DD-AFC4-6F175D3DCCD1}">
                <a14:hiddenFill xmlns:a14="http://schemas.microsoft.com/office/drawing/2010/main">
                  <a:solidFill>
                    <a:srgbClr val="FFFFFF"/>
                  </a:solidFill>
                </a14:hiddenFill>
              </a:ext>
            </a:extLst>
          </p:spPr>
        </p:pic>
        <p:pic>
          <p:nvPicPr>
            <p:cNvPr id="77829" name="Picture 5">
              <a:extLst>
                <a:ext uri="{FF2B5EF4-FFF2-40B4-BE49-F238E27FC236}">
                  <a16:creationId xmlns:a16="http://schemas.microsoft.com/office/drawing/2014/main" id="{ACB90A36-288D-419E-8D6B-100A2DB4ED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2205"/>
              <a:ext cx="2353" cy="1722"/>
            </a:xfrm>
            <a:prstGeom prst="rect">
              <a:avLst/>
            </a:prstGeom>
            <a:noFill/>
            <a:extLst>
              <a:ext uri="{909E8E84-426E-40DD-AFC4-6F175D3DCCD1}">
                <a14:hiddenFill xmlns:a14="http://schemas.microsoft.com/office/drawing/2010/main">
                  <a:solidFill>
                    <a:srgbClr val="FFFFFF"/>
                  </a:solidFill>
                </a14:hiddenFill>
              </a:ext>
            </a:extLst>
          </p:spPr>
        </p:pic>
      </p:grpSp>
      <p:sp>
        <p:nvSpPr>
          <p:cNvPr id="77826" name="Rectangle 2">
            <a:extLst>
              <a:ext uri="{FF2B5EF4-FFF2-40B4-BE49-F238E27FC236}">
                <a16:creationId xmlns:a16="http://schemas.microsoft.com/office/drawing/2014/main" id="{8281324E-6209-4D90-85DD-DDA3272F8E30}"/>
              </a:ext>
            </a:extLst>
          </p:cNvPr>
          <p:cNvSpPr>
            <a:spLocks noGrp="1" noChangeArrowheads="1"/>
          </p:cNvSpPr>
          <p:nvPr>
            <p:ph type="title"/>
          </p:nvPr>
        </p:nvSpPr>
        <p:spPr>
          <a:ln/>
        </p:spPr>
        <p:txBody>
          <a:bodyPr/>
          <a:lstStyle/>
          <a:p>
            <a:r>
              <a:rPr lang="en-US" altLang="ru-RU" dirty="0">
                <a:solidFill>
                  <a:schemeClr val="accent6"/>
                </a:solidFill>
              </a:rPr>
              <a:t>The Box Model: IE vs. CSS</a:t>
            </a:r>
          </a:p>
        </p:txBody>
      </p:sp>
      <p:sp>
        <p:nvSpPr>
          <p:cNvPr id="77827" name="Rectangle 3">
            <a:extLst>
              <a:ext uri="{FF2B5EF4-FFF2-40B4-BE49-F238E27FC236}">
                <a16:creationId xmlns:a16="http://schemas.microsoft.com/office/drawing/2014/main" id="{51B03DFD-2DC2-4810-A466-3D37F1E9D2E7}"/>
              </a:ext>
            </a:extLst>
          </p:cNvPr>
          <p:cNvSpPr>
            <a:spLocks noGrp="1" noChangeArrowheads="1"/>
          </p:cNvSpPr>
          <p:nvPr>
            <p:ph type="body" idx="1"/>
          </p:nvPr>
        </p:nvSpPr>
        <p:spPr>
          <a:xfrm>
            <a:off x="463713" y="1312606"/>
            <a:ext cx="8267317" cy="3096834"/>
          </a:xfrm>
          <a:ln/>
        </p:spPr>
        <p:txBody>
          <a:bodyPr/>
          <a:lstStyle/>
          <a:p>
            <a:pPr>
              <a:buFont typeface="Wingdings" panose="05000000000000000000" pitchFamily="2" charset="2"/>
              <a:buNone/>
            </a:pPr>
            <a:endParaRPr lang="en-US" altLang="ru-RU" dirty="0"/>
          </a:p>
          <a:p>
            <a:pPr>
              <a:buFont typeface="Wingdings" panose="05000000000000000000" pitchFamily="2" charset="2"/>
              <a:buNone/>
            </a:pPr>
            <a:r>
              <a:rPr lang="en-US" altLang="ru-RU" dirty="0"/>
              <a:t>            CSS Standard                        Internet Explorer</a:t>
            </a:r>
          </a:p>
        </p:txBody>
      </p:sp>
      <p:sp>
        <p:nvSpPr>
          <p:cNvPr id="77831" name="Line 7">
            <a:extLst>
              <a:ext uri="{FF2B5EF4-FFF2-40B4-BE49-F238E27FC236}">
                <a16:creationId xmlns:a16="http://schemas.microsoft.com/office/drawing/2014/main" id="{07874009-F0A8-4420-8A8E-38ABA2022B2A}"/>
              </a:ext>
            </a:extLst>
          </p:cNvPr>
          <p:cNvSpPr>
            <a:spLocks noChangeShapeType="1"/>
          </p:cNvSpPr>
          <p:nvPr/>
        </p:nvSpPr>
        <p:spPr bwMode="auto">
          <a:xfrm>
            <a:off x="4556731" y="1223963"/>
            <a:ext cx="0" cy="35433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sz="135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C8AE750-3960-444E-A3CA-336F17BCE77D}"/>
              </a:ext>
            </a:extLst>
          </p:cNvPr>
          <p:cNvSpPr>
            <a:spLocks noGrp="1" noChangeArrowheads="1"/>
          </p:cNvSpPr>
          <p:nvPr>
            <p:ph type="title"/>
          </p:nvPr>
        </p:nvSpPr>
        <p:spPr>
          <a:ln/>
        </p:spPr>
        <p:txBody>
          <a:bodyPr/>
          <a:lstStyle/>
          <a:p>
            <a:r>
              <a:rPr lang="en-US" altLang="ru-RU" dirty="0">
                <a:solidFill>
                  <a:schemeClr val="accent6"/>
                </a:solidFill>
              </a:rPr>
              <a:t>Pseudo-elements and Pseudo-classes</a:t>
            </a:r>
          </a:p>
        </p:txBody>
      </p:sp>
      <p:sp>
        <p:nvSpPr>
          <p:cNvPr id="44035" name="Rectangle 3">
            <a:extLst>
              <a:ext uri="{FF2B5EF4-FFF2-40B4-BE49-F238E27FC236}">
                <a16:creationId xmlns:a16="http://schemas.microsoft.com/office/drawing/2014/main" id="{EDE69FBC-DB37-4F34-823B-74E1135E780B}"/>
              </a:ext>
            </a:extLst>
          </p:cNvPr>
          <p:cNvSpPr>
            <a:spLocks noGrp="1" noChangeArrowheads="1"/>
          </p:cNvSpPr>
          <p:nvPr>
            <p:ph type="body" idx="1"/>
          </p:nvPr>
        </p:nvSpPr>
        <p:spPr>
          <a:ln/>
        </p:spPr>
        <p:txBody>
          <a:bodyPr/>
          <a:lstStyle/>
          <a:p>
            <a:pPr>
              <a:lnSpc>
                <a:spcPct val="90000"/>
              </a:lnSpc>
            </a:pPr>
            <a:r>
              <a:rPr lang="en-US" altLang="ru-RU" sz="1350"/>
              <a:t>Two special predefined groupings, called pseudo-elements and pseudo-classes, are used in CSS to deal with special situations that do not exist with standard HTML.  For example, under standard HTML, there is no way to automatically change the look and feel of the first letter or line of a paragraph.   But by using the pseudo-element </a:t>
            </a:r>
            <a:r>
              <a:rPr lang="en-US" altLang="ru-RU" sz="1350">
                <a:solidFill>
                  <a:srgbClr val="9A0B09"/>
                </a:solidFill>
                <a:latin typeface="Courier New" panose="02070309020205020404" pitchFamily="49" charset="0"/>
              </a:rPr>
              <a:t>:first-letter</a:t>
            </a:r>
            <a:r>
              <a:rPr lang="en-US" altLang="ru-RU" sz="1350"/>
              <a:t> you can specify a style that affects it:</a:t>
            </a:r>
          </a:p>
          <a:p>
            <a:pPr lvl="1">
              <a:lnSpc>
                <a:spcPct val="90000"/>
              </a:lnSpc>
              <a:buFont typeface="Times" panose="02020603050405020304" pitchFamily="18" charset="0"/>
              <a:buNone/>
            </a:pPr>
            <a:r>
              <a:rPr lang="en-US" altLang="ru-RU" sz="1050">
                <a:solidFill>
                  <a:srgbClr val="9A0B09"/>
                </a:solidFill>
                <a:latin typeface="Courier New" panose="02070309020205020404" pitchFamily="49" charset="0"/>
              </a:rPr>
              <a:t>p:first-letter { font-size: 200%; color:red;}</a:t>
            </a:r>
            <a:br>
              <a:rPr lang="en-US" altLang="ru-RU" sz="1050">
                <a:solidFill>
                  <a:srgbClr val="9A0B09"/>
                </a:solidFill>
                <a:latin typeface="Courier New" panose="02070309020205020404" pitchFamily="49" charset="0"/>
              </a:rPr>
            </a:br>
            <a:endParaRPr lang="en-US" altLang="ru-RU" sz="1050">
              <a:solidFill>
                <a:srgbClr val="9A0B09"/>
              </a:solidFill>
              <a:latin typeface="Courier New" panose="02070309020205020404" pitchFamily="49" charset="0"/>
            </a:endParaRPr>
          </a:p>
          <a:p>
            <a:pPr>
              <a:lnSpc>
                <a:spcPct val="90000"/>
              </a:lnSpc>
            </a:pPr>
            <a:r>
              <a:rPr lang="en-US" altLang="ru-RU" sz="1350"/>
              <a:t>Under standard HTML, there is no mechanism to deal with mouse movements.  But with CSS, the pseudo-class </a:t>
            </a:r>
            <a:r>
              <a:rPr lang="en-US" altLang="ru-RU" sz="1350">
                <a:solidFill>
                  <a:srgbClr val="9A0B09"/>
                </a:solidFill>
                <a:latin typeface="Courier New" panose="02070309020205020404" pitchFamily="49" charset="0"/>
              </a:rPr>
              <a:t>:hover</a:t>
            </a:r>
            <a:r>
              <a:rPr lang="en-US" altLang="ru-RU" sz="1350"/>
              <a:t> can be used to change the style of a link.  In this example, </a:t>
            </a:r>
            <a:r>
              <a:rPr lang="en-US" altLang="ru-RU" sz="1350">
                <a:solidFill>
                  <a:srgbClr val="9A0B09"/>
                </a:solidFill>
                <a:latin typeface="Courier New" panose="02070309020205020404" pitchFamily="49" charset="0"/>
              </a:rPr>
              <a:t>a:hover</a:t>
            </a:r>
            <a:r>
              <a:rPr lang="en-US" altLang="ru-RU" sz="1350"/>
              <a:t> is used to change the link color to red and the underlining to disappear whenever a mouse hovers over links:</a:t>
            </a:r>
            <a:br>
              <a:rPr lang="en-US" altLang="ru-RU" sz="1050"/>
            </a:br>
            <a:r>
              <a:rPr lang="en-US" altLang="ru-RU" sz="1050"/>
              <a:t>  </a:t>
            </a:r>
            <a:r>
              <a:rPr lang="en-US" altLang="ru-RU" sz="1050">
                <a:solidFill>
                  <a:srgbClr val="9A0B09"/>
                </a:solidFill>
                <a:latin typeface="Courier New" panose="02070309020205020404" pitchFamily="49" charset="0"/>
              </a:rPr>
              <a:t>a:hover {color: #ff0000; text-decoration: none;)</a:t>
            </a:r>
            <a:br>
              <a:rPr lang="en-US" altLang="ru-RU" sz="1050">
                <a:solidFill>
                  <a:srgbClr val="9A0B09"/>
                </a:solidFill>
                <a:latin typeface="Courier New" panose="02070309020205020404" pitchFamily="49" charset="0"/>
              </a:rPr>
            </a:br>
            <a:endParaRPr lang="en-US" altLang="ru-RU" sz="1050"/>
          </a:p>
          <a:p>
            <a:pPr>
              <a:lnSpc>
                <a:spcPct val="90000"/>
              </a:lnSpc>
            </a:pPr>
            <a:r>
              <a:rPr lang="en-US" altLang="ru-RU" sz="1350"/>
              <a:t>To change the style of links, use the pseudo-class </a:t>
            </a:r>
            <a:r>
              <a:rPr lang="en-US" altLang="ru-RU" sz="1350">
                <a:solidFill>
                  <a:srgbClr val="9A0B09"/>
                </a:solidFill>
                <a:latin typeface="Courier New" panose="02070309020205020404" pitchFamily="49" charset="0"/>
              </a:rPr>
              <a:t>:link</a:t>
            </a:r>
            <a:r>
              <a:rPr lang="en-US" altLang="ru-RU" sz="1350"/>
              <a:t> </a:t>
            </a:r>
            <a:br>
              <a:rPr lang="en-US" altLang="ru-RU" sz="1350"/>
            </a:br>
            <a:r>
              <a:rPr lang="en-US" altLang="ru-RU" sz="1350"/>
              <a:t>To change the style of visited links, use the pseudo-class </a:t>
            </a:r>
            <a:r>
              <a:rPr lang="en-US" altLang="ru-RU" sz="1350">
                <a:solidFill>
                  <a:srgbClr val="9A0B09"/>
                </a:solidFill>
                <a:latin typeface="Courier New" panose="02070309020205020404" pitchFamily="49" charset="0"/>
              </a:rPr>
              <a:t>:visited</a:t>
            </a:r>
            <a:endParaRPr lang="en-US" altLang="ru-RU" sz="1350"/>
          </a:p>
          <a:p>
            <a:pPr lvl="1">
              <a:lnSpc>
                <a:spcPct val="90000"/>
              </a:lnSpc>
              <a:buFont typeface="Times" panose="02020603050405020304" pitchFamily="18" charset="0"/>
              <a:buNone/>
            </a:pPr>
            <a:r>
              <a:rPr lang="en-US" altLang="ru-RU" sz="1050">
                <a:solidFill>
                  <a:srgbClr val="9A0B09"/>
                </a:solidFill>
                <a:latin typeface="Courier New" panose="02070309020205020404" pitchFamily="49" charset="0"/>
              </a:rPr>
              <a:t>a:link {color: #00f; font-weight: bold;)</a:t>
            </a:r>
          </a:p>
          <a:p>
            <a:pPr lvl="1">
              <a:lnSpc>
                <a:spcPct val="90000"/>
              </a:lnSpc>
              <a:buFont typeface="Times" panose="02020603050405020304" pitchFamily="18" charset="0"/>
              <a:buNone/>
            </a:pPr>
            <a:r>
              <a:rPr lang="en-US" altLang="ru-RU" sz="1050">
                <a:solidFill>
                  <a:srgbClr val="9A0B09"/>
                </a:solidFill>
                <a:latin typeface="Courier New" panose="02070309020205020404" pitchFamily="49" charset="0"/>
              </a:rPr>
              <a:t>a:visited {color: purple; border: groove;}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endParaRPr lang="en-US" dirty="0"/>
          </a:p>
        </p:txBody>
      </p:sp>
      <p:sp>
        <p:nvSpPr>
          <p:cNvPr id="5" name="Content Placeholder 4"/>
          <p:cNvSpPr>
            <a:spLocks noGrp="1"/>
          </p:cNvSpPr>
          <p:nvPr>
            <p:ph idx="1"/>
          </p:nvPr>
        </p:nvSpPr>
        <p:spPr/>
        <p:txBody>
          <a:bodyPr/>
          <a:lstStyle/>
          <a:p>
            <a:r>
              <a:rPr lang="en-US" dirty="0"/>
              <a:t>Make Effective Presentations</a:t>
            </a:r>
          </a:p>
          <a:p>
            <a:r>
              <a:rPr lang="en-US" dirty="0"/>
              <a:t>Using Awesome Backgrounds</a:t>
            </a:r>
          </a:p>
          <a:p>
            <a:r>
              <a:rPr lang="en-US" dirty="0"/>
              <a:t>Engage your Audience</a:t>
            </a:r>
          </a:p>
          <a:p>
            <a:r>
              <a:rPr lang="en-US" dirty="0"/>
              <a:t>Capture Audience Attention</a:t>
            </a:r>
          </a:p>
        </p:txBody>
      </p:sp>
    </p:spTree>
    <p:extLst>
      <p:ext uri="{BB962C8B-B14F-4D97-AF65-F5344CB8AC3E}">
        <p14:creationId xmlns:p14="http://schemas.microsoft.com/office/powerpoint/2010/main" val="1101633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FFDC796-FA4C-491A-9AC9-85518437AAEF}"/>
              </a:ext>
            </a:extLst>
          </p:cNvPr>
          <p:cNvSpPr>
            <a:spLocks noGrp="1" noChangeArrowheads="1"/>
          </p:cNvSpPr>
          <p:nvPr>
            <p:ph type="title"/>
          </p:nvPr>
        </p:nvSpPr>
        <p:spPr>
          <a:ln/>
        </p:spPr>
        <p:txBody>
          <a:bodyPr/>
          <a:lstStyle/>
          <a:p>
            <a:r>
              <a:rPr lang="en-US" altLang="ru-RU" dirty="0">
                <a:solidFill>
                  <a:schemeClr val="accent6"/>
                </a:solidFill>
              </a:rPr>
              <a:t>Positioning</a:t>
            </a:r>
          </a:p>
        </p:txBody>
      </p:sp>
      <p:sp>
        <p:nvSpPr>
          <p:cNvPr id="45059" name="Rectangle 3">
            <a:extLst>
              <a:ext uri="{FF2B5EF4-FFF2-40B4-BE49-F238E27FC236}">
                <a16:creationId xmlns:a16="http://schemas.microsoft.com/office/drawing/2014/main" id="{F3C0222D-350E-4188-8BA5-0D00F51220FC}"/>
              </a:ext>
            </a:extLst>
          </p:cNvPr>
          <p:cNvSpPr>
            <a:spLocks noGrp="1" noChangeArrowheads="1"/>
          </p:cNvSpPr>
          <p:nvPr>
            <p:ph type="body" idx="1"/>
          </p:nvPr>
        </p:nvSpPr>
        <p:spPr>
          <a:ln/>
        </p:spPr>
        <p:txBody>
          <a:bodyPr>
            <a:normAutofit fontScale="85000" lnSpcReduction="10000"/>
          </a:bodyPr>
          <a:lstStyle/>
          <a:p>
            <a:r>
              <a:rPr lang="en-US" altLang="ru-RU"/>
              <a:t>Using CSS, you can place elements exactly on a page using a technique called “positioning.”  Positioning is determined by an X axis and Y axis.  To specify a specific point on the screen, you can use the X and Y coordinate for that point.</a:t>
            </a:r>
          </a:p>
          <a:p>
            <a:r>
              <a:rPr lang="en-US" altLang="ru-RU"/>
              <a:t>There are several ways to specify position in CSS:  </a:t>
            </a:r>
            <a:r>
              <a:rPr lang="en-US" altLang="ru-RU" i="1"/>
              <a:t>absolute</a:t>
            </a:r>
            <a:r>
              <a:rPr lang="en-US" altLang="ru-RU"/>
              <a:t>, </a:t>
            </a:r>
            <a:r>
              <a:rPr lang="en-US" altLang="ru-RU" i="1"/>
              <a:t>relative</a:t>
            </a:r>
            <a:r>
              <a:rPr lang="en-US" altLang="ru-RU"/>
              <a:t>, </a:t>
            </a:r>
            <a:r>
              <a:rPr lang="en-US" altLang="ru-RU" i="1"/>
              <a:t>fixed</a:t>
            </a:r>
            <a:r>
              <a:rPr lang="en-US" altLang="ru-RU"/>
              <a:t>, </a:t>
            </a:r>
            <a:r>
              <a:rPr lang="en-US" altLang="ru-RU" i="1"/>
              <a:t>inherit</a:t>
            </a:r>
            <a:r>
              <a:rPr lang="en-US" altLang="ru-RU"/>
              <a:t>, and </a:t>
            </a:r>
            <a:r>
              <a:rPr lang="en-US" altLang="ru-RU" i="1"/>
              <a:t>static</a:t>
            </a:r>
            <a:r>
              <a:rPr lang="en-US" altLang="ru-RU"/>
              <a:t>.  </a:t>
            </a:r>
          </a:p>
          <a:p>
            <a:r>
              <a:rPr lang="en-US" altLang="ru-RU"/>
              <a:t>The three most often used are </a:t>
            </a:r>
            <a:r>
              <a:rPr lang="en-US" altLang="ru-RU" i="1"/>
              <a:t>absolute</a:t>
            </a:r>
            <a:r>
              <a:rPr lang="en-US" altLang="ru-RU"/>
              <a:t>, </a:t>
            </a:r>
            <a:r>
              <a:rPr lang="en-US" altLang="ru-RU" i="1"/>
              <a:t>relative</a:t>
            </a:r>
            <a:r>
              <a:rPr lang="en-US" altLang="ru-RU"/>
              <a:t>, and </a:t>
            </a:r>
            <a:r>
              <a:rPr lang="en-US" altLang="ru-RU" i="1"/>
              <a:t>fixed</a:t>
            </a:r>
            <a:r>
              <a:rPr lang="en-US" altLang="ru-RU"/>
              <a:t>.</a:t>
            </a:r>
          </a:p>
          <a:p>
            <a:r>
              <a:rPr lang="en-US" altLang="ru-RU" i="1"/>
              <a:t>Internet Explorer 6</a:t>
            </a:r>
            <a:r>
              <a:rPr lang="en-US" altLang="ru-RU"/>
              <a:t> only recognizes </a:t>
            </a:r>
            <a:r>
              <a:rPr lang="en-US" altLang="ru-RU" i="1"/>
              <a:t>absolute</a:t>
            </a:r>
            <a:r>
              <a:rPr lang="en-US" altLang="ru-RU"/>
              <a:t> and </a:t>
            </a:r>
            <a:r>
              <a:rPr lang="en-US" altLang="ru-RU" i="1"/>
              <a:t>relative</a:t>
            </a:r>
            <a:r>
              <a:rPr lang="en-US" altLang="ru-RU"/>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D28AA001-3AD0-4DA8-A097-C0CC880267B0}"/>
              </a:ext>
            </a:extLst>
          </p:cNvPr>
          <p:cNvSpPr>
            <a:spLocks noGrp="1" noChangeArrowheads="1"/>
          </p:cNvSpPr>
          <p:nvPr>
            <p:ph type="title"/>
          </p:nvPr>
        </p:nvSpPr>
        <p:spPr>
          <a:ln/>
        </p:spPr>
        <p:txBody>
          <a:bodyPr/>
          <a:lstStyle/>
          <a:p>
            <a:r>
              <a:rPr lang="en-US" altLang="ru-RU" sz="1800" dirty="0">
                <a:solidFill>
                  <a:schemeClr val="accent6"/>
                </a:solidFill>
              </a:rPr>
              <a:t>Absolute, Relative, Fixed, Inherit, and Static Positioning</a:t>
            </a:r>
          </a:p>
        </p:txBody>
      </p:sp>
      <p:sp>
        <p:nvSpPr>
          <p:cNvPr id="67587" name="Rectangle 3">
            <a:extLst>
              <a:ext uri="{FF2B5EF4-FFF2-40B4-BE49-F238E27FC236}">
                <a16:creationId xmlns:a16="http://schemas.microsoft.com/office/drawing/2014/main" id="{F3A20584-ADCF-4285-9249-834F4C49460F}"/>
              </a:ext>
            </a:extLst>
          </p:cNvPr>
          <p:cNvSpPr>
            <a:spLocks noGrp="1" noChangeArrowheads="1"/>
          </p:cNvSpPr>
          <p:nvPr>
            <p:ph type="body" idx="1"/>
          </p:nvPr>
        </p:nvSpPr>
        <p:spPr>
          <a:ln/>
        </p:spPr>
        <p:txBody>
          <a:bodyPr/>
          <a:lstStyle/>
          <a:p>
            <a:pPr>
              <a:lnSpc>
                <a:spcPct val="80000"/>
              </a:lnSpc>
              <a:spcAft>
                <a:spcPct val="30000"/>
              </a:spcAft>
            </a:pPr>
            <a:r>
              <a:rPr lang="en-US" altLang="ru-RU" sz="1350" i="1" dirty="0"/>
              <a:t>Absolute positioning</a:t>
            </a:r>
            <a:r>
              <a:rPr lang="en-US" altLang="ru-RU" sz="1350" dirty="0"/>
              <a:t> defines the position of a given bounding box from the top and left side margins of the web page.   This not only allows objects to be placed in an exact location, it also allows objects to be placed one on top of another.  </a:t>
            </a:r>
          </a:p>
          <a:p>
            <a:pPr>
              <a:lnSpc>
                <a:spcPct val="80000"/>
              </a:lnSpc>
              <a:spcAft>
                <a:spcPct val="30000"/>
              </a:spcAft>
            </a:pPr>
            <a:r>
              <a:rPr lang="en-US" altLang="ru-RU" sz="1350" i="1" dirty="0"/>
              <a:t>Relative positioning</a:t>
            </a:r>
            <a:r>
              <a:rPr lang="en-US" altLang="ru-RU" sz="1350" dirty="0"/>
              <a:t> defines the positioning in such a way that elements are offset from the previous element in the HTML code.  This allows objects to be placed in relation to one another.</a:t>
            </a:r>
          </a:p>
          <a:p>
            <a:pPr>
              <a:lnSpc>
                <a:spcPct val="80000"/>
              </a:lnSpc>
              <a:spcAft>
                <a:spcPct val="30000"/>
              </a:spcAft>
            </a:pPr>
            <a:r>
              <a:rPr lang="en-US" altLang="ru-RU" sz="1350" i="1" dirty="0"/>
              <a:t>Fixed positioning</a:t>
            </a:r>
            <a:r>
              <a:rPr lang="en-US" altLang="ru-RU" sz="1350" dirty="0"/>
              <a:t> defines the position of a given box relative to the window and remains in its specified location even as the content scrolls underneath it.  This value does not work in Internet Explorer 6 or earlier.  In IE 7, the browser must be in “standards-compliance mode”.</a:t>
            </a:r>
          </a:p>
          <a:p>
            <a:pPr>
              <a:lnSpc>
                <a:spcPct val="80000"/>
              </a:lnSpc>
              <a:spcAft>
                <a:spcPct val="30000"/>
              </a:spcAft>
            </a:pPr>
            <a:r>
              <a:rPr lang="en-US" altLang="ru-RU" sz="1350" i="1" dirty="0"/>
              <a:t>Inherit positioning</a:t>
            </a:r>
            <a:r>
              <a:rPr lang="en-US" altLang="ru-RU" sz="1350" dirty="0"/>
              <a:t> explicitly sets the value to that of the parent (if the parent is </a:t>
            </a:r>
            <a:r>
              <a:rPr lang="en-US" altLang="ru-RU" sz="1350" i="1" dirty="0" err="1"/>
              <a:t>position:absolute</a:t>
            </a:r>
            <a:r>
              <a:rPr lang="en-US" altLang="ru-RU" sz="1350" dirty="0"/>
              <a:t>, the child will be </a:t>
            </a:r>
            <a:r>
              <a:rPr lang="en-US" altLang="ru-RU" sz="1350" i="1" dirty="0" err="1"/>
              <a:t>position:absolute</a:t>
            </a:r>
            <a:r>
              <a:rPr lang="en-US" altLang="ru-RU" sz="1350" dirty="0"/>
              <a:t>; if the parent is </a:t>
            </a:r>
            <a:r>
              <a:rPr lang="en-US" altLang="ru-RU" sz="1350" i="1" dirty="0" err="1"/>
              <a:t>position:fixed</a:t>
            </a:r>
            <a:r>
              <a:rPr lang="en-US" altLang="ru-RU" sz="1350" dirty="0"/>
              <a:t>, the child will be </a:t>
            </a:r>
            <a:r>
              <a:rPr lang="en-US" altLang="ru-RU" sz="1350" i="1" dirty="0" err="1"/>
              <a:t>position:fixed</a:t>
            </a:r>
            <a:r>
              <a:rPr lang="en-US" altLang="ru-RU" sz="1350" dirty="0"/>
              <a:t>).</a:t>
            </a:r>
          </a:p>
          <a:p>
            <a:pPr>
              <a:lnSpc>
                <a:spcPct val="80000"/>
              </a:lnSpc>
              <a:spcAft>
                <a:spcPct val="30000"/>
              </a:spcAft>
            </a:pPr>
            <a:r>
              <a:rPr lang="en-US" altLang="ru-RU" sz="1350" i="1" dirty="0"/>
              <a:t>Static positioning</a:t>
            </a:r>
            <a:r>
              <a:rPr lang="en-US" altLang="ru-RU" sz="1350" dirty="0"/>
              <a:t> is the default.  It defines the position of a given box essentially as an </a:t>
            </a:r>
            <a:r>
              <a:rPr lang="en-US" altLang="ru-RU" sz="1350" dirty="0" err="1"/>
              <a:t>unpositioned</a:t>
            </a:r>
            <a:r>
              <a:rPr lang="en-US" altLang="ru-RU" sz="1350" dirty="0"/>
              <a:t> element – it flows in the normal rendering sequence of the web page.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9498994-9D22-4524-B429-7DDD329692F4}"/>
              </a:ext>
            </a:extLst>
          </p:cNvPr>
          <p:cNvSpPr>
            <a:spLocks noGrp="1" noChangeArrowheads="1"/>
          </p:cNvSpPr>
          <p:nvPr>
            <p:ph type="title"/>
          </p:nvPr>
        </p:nvSpPr>
        <p:spPr>
          <a:ln/>
        </p:spPr>
        <p:txBody>
          <a:bodyPr/>
          <a:lstStyle/>
          <a:p>
            <a:r>
              <a:rPr lang="en-US" altLang="ru-RU" dirty="0">
                <a:solidFill>
                  <a:schemeClr val="accent6"/>
                </a:solidFill>
              </a:rPr>
              <a:t>Absolute Positioning Example</a:t>
            </a:r>
          </a:p>
        </p:txBody>
      </p:sp>
      <p:sp>
        <p:nvSpPr>
          <p:cNvPr id="46083" name="Rectangle 3">
            <a:extLst>
              <a:ext uri="{FF2B5EF4-FFF2-40B4-BE49-F238E27FC236}">
                <a16:creationId xmlns:a16="http://schemas.microsoft.com/office/drawing/2014/main" id="{328676EA-39EC-43CC-A62E-0542C248328F}"/>
              </a:ext>
            </a:extLst>
          </p:cNvPr>
          <p:cNvSpPr>
            <a:spLocks noGrp="1" noChangeArrowheads="1"/>
          </p:cNvSpPr>
          <p:nvPr>
            <p:ph type="body" idx="1"/>
          </p:nvPr>
        </p:nvSpPr>
        <p:spPr>
          <a:ln/>
        </p:spPr>
        <p:txBody>
          <a:bodyPr/>
          <a:lstStyle/>
          <a:p>
            <a:endParaRPr lang="en-US" altLang="ru-RU"/>
          </a:p>
          <a:p>
            <a:endParaRPr lang="en-US" altLang="ru-RU"/>
          </a:p>
        </p:txBody>
      </p:sp>
      <p:pic>
        <p:nvPicPr>
          <p:cNvPr id="46086" name="Picture 6">
            <a:extLst>
              <a:ext uri="{FF2B5EF4-FFF2-40B4-BE49-F238E27FC236}">
                <a16:creationId xmlns:a16="http://schemas.microsoft.com/office/drawing/2014/main" id="{C4BDE988-6A45-4F84-BD0C-C1CC4CA00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1200150"/>
            <a:ext cx="2624138" cy="3429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7" name="Picture 7">
            <a:extLst>
              <a:ext uri="{FF2B5EF4-FFF2-40B4-BE49-F238E27FC236}">
                <a16:creationId xmlns:a16="http://schemas.microsoft.com/office/drawing/2014/main" id="{E7459245-AFE7-4BF5-9356-06F3E79F5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919" y="1200150"/>
            <a:ext cx="2688431" cy="3429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8" name="AutoShape 8">
            <a:extLst>
              <a:ext uri="{FF2B5EF4-FFF2-40B4-BE49-F238E27FC236}">
                <a16:creationId xmlns:a16="http://schemas.microsoft.com/office/drawing/2014/main" id="{AF9320BA-6F16-4D22-B95F-8F8A65BD0E80}"/>
              </a:ext>
            </a:extLst>
          </p:cNvPr>
          <p:cNvSpPr>
            <a:spLocks noChangeArrowheads="1"/>
          </p:cNvSpPr>
          <p:nvPr/>
        </p:nvSpPr>
        <p:spPr bwMode="auto">
          <a:xfrm>
            <a:off x="4229100" y="2857501"/>
            <a:ext cx="409575" cy="135731"/>
          </a:xfrm>
          <a:prstGeom prst="rightArrow">
            <a:avLst>
              <a:gd name="adj1" fmla="val 50000"/>
              <a:gd name="adj2" fmla="val 7543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35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246AA56-B705-4D38-8F66-2E97371250F7}"/>
              </a:ext>
            </a:extLst>
          </p:cNvPr>
          <p:cNvSpPr>
            <a:spLocks noGrp="1" noChangeArrowheads="1"/>
          </p:cNvSpPr>
          <p:nvPr>
            <p:ph type="title"/>
          </p:nvPr>
        </p:nvSpPr>
        <p:spPr>
          <a:ln/>
        </p:spPr>
        <p:txBody>
          <a:bodyPr/>
          <a:lstStyle/>
          <a:p>
            <a:r>
              <a:rPr lang="en-US" altLang="ru-RU" dirty="0">
                <a:solidFill>
                  <a:schemeClr val="accent6"/>
                </a:solidFill>
              </a:rPr>
              <a:t>Relative Positioning Example</a:t>
            </a:r>
          </a:p>
        </p:txBody>
      </p:sp>
      <p:sp>
        <p:nvSpPr>
          <p:cNvPr id="50179" name="Rectangle 3">
            <a:extLst>
              <a:ext uri="{FF2B5EF4-FFF2-40B4-BE49-F238E27FC236}">
                <a16:creationId xmlns:a16="http://schemas.microsoft.com/office/drawing/2014/main" id="{EFF05D41-2ED2-4F73-B744-5720205D3532}"/>
              </a:ext>
            </a:extLst>
          </p:cNvPr>
          <p:cNvSpPr>
            <a:spLocks noGrp="1" noChangeArrowheads="1"/>
          </p:cNvSpPr>
          <p:nvPr>
            <p:ph type="body" idx="1"/>
          </p:nvPr>
        </p:nvSpPr>
        <p:spPr>
          <a:ln/>
        </p:spPr>
        <p:txBody>
          <a:bodyPr/>
          <a:lstStyle/>
          <a:p>
            <a:endParaRPr lang="en-US" altLang="ru-RU"/>
          </a:p>
          <a:p>
            <a:endParaRPr lang="en-US" altLang="ru-RU"/>
          </a:p>
        </p:txBody>
      </p:sp>
      <p:pic>
        <p:nvPicPr>
          <p:cNvPr id="50180" name="Picture 4">
            <a:extLst>
              <a:ext uri="{FF2B5EF4-FFF2-40B4-BE49-F238E27FC236}">
                <a16:creationId xmlns:a16="http://schemas.microsoft.com/office/drawing/2014/main" id="{1279D47D-EBB2-4356-9139-A7263AC5D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794" y="1428751"/>
            <a:ext cx="3364706" cy="2327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1" name="Picture 5">
            <a:extLst>
              <a:ext uri="{FF2B5EF4-FFF2-40B4-BE49-F238E27FC236}">
                <a16:creationId xmlns:a16="http://schemas.microsoft.com/office/drawing/2014/main" id="{010347E8-5E25-4F5B-BF2B-ECC72F23D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426369"/>
            <a:ext cx="2315766" cy="2814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2" name="AutoShape 6">
            <a:extLst>
              <a:ext uri="{FF2B5EF4-FFF2-40B4-BE49-F238E27FC236}">
                <a16:creationId xmlns:a16="http://schemas.microsoft.com/office/drawing/2014/main" id="{AD1F3C9C-9F0A-42CC-B455-BD59A7E6D737}"/>
              </a:ext>
            </a:extLst>
          </p:cNvPr>
          <p:cNvSpPr>
            <a:spLocks noChangeArrowheads="1"/>
          </p:cNvSpPr>
          <p:nvPr/>
        </p:nvSpPr>
        <p:spPr bwMode="auto">
          <a:xfrm>
            <a:off x="3886200" y="2628901"/>
            <a:ext cx="409575" cy="135731"/>
          </a:xfrm>
          <a:prstGeom prst="rightArrow">
            <a:avLst>
              <a:gd name="adj1" fmla="val 50000"/>
              <a:gd name="adj2" fmla="val 7543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35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6E9B2F9A-4F7A-4982-A7F6-B08A45124E6C}"/>
              </a:ext>
            </a:extLst>
          </p:cNvPr>
          <p:cNvSpPr>
            <a:spLocks noGrp="1" noChangeArrowheads="1"/>
          </p:cNvSpPr>
          <p:nvPr>
            <p:ph type="title"/>
          </p:nvPr>
        </p:nvSpPr>
        <p:spPr>
          <a:ln/>
        </p:spPr>
        <p:txBody>
          <a:bodyPr/>
          <a:lstStyle/>
          <a:p>
            <a:r>
              <a:rPr lang="en-US" altLang="ru-RU" dirty="0">
                <a:solidFill>
                  <a:schemeClr val="accent6"/>
                </a:solidFill>
              </a:rPr>
              <a:t>Fixed Positioning – code view</a:t>
            </a:r>
          </a:p>
        </p:txBody>
      </p:sp>
      <p:sp>
        <p:nvSpPr>
          <p:cNvPr id="57347" name="Rectangle 3">
            <a:extLst>
              <a:ext uri="{FF2B5EF4-FFF2-40B4-BE49-F238E27FC236}">
                <a16:creationId xmlns:a16="http://schemas.microsoft.com/office/drawing/2014/main" id="{C4200F9B-92A4-49A3-A9A8-1B20AF04A88D}"/>
              </a:ext>
            </a:extLst>
          </p:cNvPr>
          <p:cNvSpPr>
            <a:spLocks noGrp="1" noChangeArrowheads="1"/>
          </p:cNvSpPr>
          <p:nvPr>
            <p:ph type="body" sz="half" idx="1"/>
          </p:nvPr>
        </p:nvSpPr>
        <p:spPr>
          <a:solidFill>
            <a:schemeClr val="bg2"/>
          </a:solidFill>
          <a:ln/>
        </p:spPr>
        <p:txBody>
          <a:bodyPr>
            <a:normAutofit fontScale="55000" lnSpcReduction="20000"/>
          </a:bodyPr>
          <a:lstStyle/>
          <a:p>
            <a:pPr>
              <a:lnSpc>
                <a:spcPct val="80000"/>
              </a:lnSpc>
              <a:buFont typeface="Wingdings" panose="05000000000000000000" pitchFamily="2" charset="2"/>
              <a:buNone/>
            </a:pPr>
            <a:r>
              <a:rPr lang="en-US" altLang="ru-RU" sz="1400" dirty="0">
                <a:latin typeface="Courier New" panose="02070309020205020404" pitchFamily="49" charset="0"/>
              </a:rPr>
              <a:t>&lt;!DOCTYPE html PUBLIC "-//W3C//DTD XHTML 1.0 Transitional//EN" "http://www.w3.org/TR/xhtml1/DTD/xhtml1-transitional.dtd"&gt;</a:t>
            </a:r>
          </a:p>
          <a:p>
            <a:pPr>
              <a:lnSpc>
                <a:spcPct val="80000"/>
              </a:lnSpc>
              <a:buFont typeface="Wingdings" panose="05000000000000000000" pitchFamily="2" charset="2"/>
              <a:buNone/>
            </a:pPr>
            <a:r>
              <a:rPr lang="en-US" altLang="ru-RU" sz="1400" dirty="0">
                <a:latin typeface="Courier New" panose="02070309020205020404" pitchFamily="49" charset="0"/>
              </a:rPr>
              <a:t>&lt;html </a:t>
            </a:r>
            <a:r>
              <a:rPr lang="en-US" altLang="ru-RU" sz="1400" dirty="0" err="1">
                <a:latin typeface="Courier New" panose="02070309020205020404" pitchFamily="49" charset="0"/>
              </a:rPr>
              <a:t>xmlns</a:t>
            </a:r>
            <a:r>
              <a:rPr lang="en-US" altLang="ru-RU" sz="1400" dirty="0">
                <a:latin typeface="Courier New" panose="02070309020205020404" pitchFamily="49" charset="0"/>
              </a:rPr>
              <a:t>="http://www.w3.org/1999/xhtml"&gt;</a:t>
            </a:r>
          </a:p>
          <a:p>
            <a:pPr>
              <a:lnSpc>
                <a:spcPct val="80000"/>
              </a:lnSpc>
              <a:buFont typeface="Wingdings" panose="05000000000000000000" pitchFamily="2" charset="2"/>
              <a:buNone/>
            </a:pPr>
            <a:r>
              <a:rPr lang="en-US" altLang="ru-RU" sz="1400" dirty="0">
                <a:latin typeface="Courier New" panose="02070309020205020404" pitchFamily="49" charset="0"/>
              </a:rPr>
              <a:t>&lt;head&gt;</a:t>
            </a:r>
          </a:p>
          <a:p>
            <a:pPr>
              <a:lnSpc>
                <a:spcPct val="80000"/>
              </a:lnSpc>
              <a:buFont typeface="Wingdings" panose="05000000000000000000" pitchFamily="2" charset="2"/>
              <a:buNone/>
            </a:pPr>
            <a:r>
              <a:rPr lang="en-US" altLang="ru-RU" sz="1400" dirty="0">
                <a:latin typeface="Courier New" panose="02070309020205020404" pitchFamily="49" charset="0"/>
              </a:rPr>
              <a:t>&lt;meta http-</a:t>
            </a:r>
            <a:r>
              <a:rPr lang="en-US" altLang="ru-RU" sz="1400" dirty="0" err="1">
                <a:latin typeface="Courier New" panose="02070309020205020404" pitchFamily="49" charset="0"/>
              </a:rPr>
              <a:t>equiv</a:t>
            </a:r>
            <a:r>
              <a:rPr lang="en-US" altLang="ru-RU" sz="1400" dirty="0">
                <a:latin typeface="Courier New" panose="02070309020205020404" pitchFamily="49" charset="0"/>
              </a:rPr>
              <a:t>="Content-Type" content="text/html; charset=iso-8859-1" /&gt;</a:t>
            </a:r>
          </a:p>
          <a:p>
            <a:pPr>
              <a:lnSpc>
                <a:spcPct val="80000"/>
              </a:lnSpc>
              <a:buFont typeface="Wingdings" panose="05000000000000000000" pitchFamily="2" charset="2"/>
              <a:buNone/>
            </a:pPr>
            <a:r>
              <a:rPr lang="en-US" altLang="ru-RU" sz="1400" dirty="0">
                <a:latin typeface="Courier New" panose="02070309020205020404" pitchFamily="49" charset="0"/>
              </a:rPr>
              <a:t>&lt;title&gt;Untitled Document&lt;/title&gt;</a:t>
            </a:r>
          </a:p>
          <a:p>
            <a:pPr>
              <a:lnSpc>
                <a:spcPct val="80000"/>
              </a:lnSpc>
              <a:buFont typeface="Wingdings" panose="05000000000000000000" pitchFamily="2" charset="2"/>
              <a:buNone/>
            </a:pPr>
            <a:r>
              <a:rPr lang="en-US" altLang="ru-RU" sz="1400" dirty="0">
                <a:latin typeface="Courier New" panose="02070309020205020404" pitchFamily="49" charset="0"/>
              </a:rPr>
              <a:t>&lt;style type="text/</a:t>
            </a:r>
            <a:r>
              <a:rPr lang="en-US" altLang="ru-RU" sz="1400" dirty="0" err="1">
                <a:latin typeface="Courier New" panose="02070309020205020404" pitchFamily="49" charset="0"/>
              </a:rPr>
              <a:t>css</a:t>
            </a:r>
            <a:r>
              <a:rPr lang="en-US" altLang="ru-RU" sz="1400" dirty="0">
                <a:latin typeface="Courier New" panose="02070309020205020404" pitchFamily="49" charset="0"/>
              </a:rPr>
              <a:t>"&gt;</a:t>
            </a:r>
          </a:p>
          <a:p>
            <a:pPr>
              <a:lnSpc>
                <a:spcPct val="80000"/>
              </a:lnSpc>
              <a:buFont typeface="Wingdings" panose="05000000000000000000" pitchFamily="2" charset="2"/>
              <a:buNone/>
            </a:pPr>
            <a:r>
              <a:rPr lang="en-US" altLang="ru-RU" sz="1400" dirty="0">
                <a:latin typeface="Courier New" panose="02070309020205020404" pitchFamily="49" charset="0"/>
              </a:rPr>
              <a:t>&lt;!--</a:t>
            </a:r>
          </a:p>
          <a:p>
            <a:pPr>
              <a:lnSpc>
                <a:spcPct val="80000"/>
              </a:lnSpc>
              <a:buFont typeface="Wingdings" panose="05000000000000000000" pitchFamily="2" charset="2"/>
              <a:buNone/>
            </a:pPr>
            <a:r>
              <a:rPr lang="en-US" altLang="ru-RU" sz="1400" dirty="0">
                <a:latin typeface="Courier New" panose="02070309020205020404" pitchFamily="49" charset="0"/>
              </a:rPr>
              <a:t>#links {</a:t>
            </a:r>
          </a:p>
          <a:p>
            <a:pPr>
              <a:lnSpc>
                <a:spcPct val="80000"/>
              </a:lnSpc>
              <a:buFont typeface="Wingdings" panose="05000000000000000000" pitchFamily="2" charset="2"/>
              <a:buNone/>
            </a:pPr>
            <a:r>
              <a:rPr lang="en-US" altLang="ru-RU" sz="1400" dirty="0">
                <a:latin typeface="Courier New" panose="02070309020205020404" pitchFamily="49" charset="0"/>
              </a:rPr>
              <a:t>	</a:t>
            </a:r>
            <a:r>
              <a:rPr lang="en-US" altLang="ru-RU" sz="1400" dirty="0" err="1">
                <a:latin typeface="Courier New" panose="02070309020205020404" pitchFamily="49" charset="0"/>
              </a:rPr>
              <a:t>position:fixed</a:t>
            </a:r>
            <a:r>
              <a:rPr lang="en-US" altLang="ru-RU" sz="1400" dirty="0">
                <a:latin typeface="Courier New" panose="02070309020205020404" pitchFamily="49" charset="0"/>
              </a:rPr>
              <a:t>;</a:t>
            </a:r>
          </a:p>
          <a:p>
            <a:pPr>
              <a:lnSpc>
                <a:spcPct val="80000"/>
              </a:lnSpc>
              <a:buFont typeface="Wingdings" panose="05000000000000000000" pitchFamily="2" charset="2"/>
              <a:buNone/>
            </a:pPr>
            <a:r>
              <a:rPr lang="en-US" altLang="ru-RU" sz="1400" dirty="0">
                <a:latin typeface="Courier New" panose="02070309020205020404" pitchFamily="49" charset="0"/>
              </a:rPr>
              <a:t>	</a:t>
            </a:r>
            <a:r>
              <a:rPr lang="en-US" altLang="ru-RU" sz="1400" dirty="0" err="1">
                <a:latin typeface="Courier New" panose="02070309020205020404" pitchFamily="49" charset="0"/>
              </a:rPr>
              <a:t>border:dotted</a:t>
            </a:r>
            <a:r>
              <a:rPr lang="en-US" altLang="ru-RU" sz="1400" dirty="0">
                <a:latin typeface="Courier New" panose="02070309020205020404" pitchFamily="49" charset="0"/>
              </a:rPr>
              <a:t>;</a:t>
            </a:r>
          </a:p>
          <a:p>
            <a:pPr>
              <a:lnSpc>
                <a:spcPct val="80000"/>
              </a:lnSpc>
              <a:buFont typeface="Wingdings" panose="05000000000000000000" pitchFamily="2" charset="2"/>
              <a:buNone/>
            </a:pPr>
            <a:r>
              <a:rPr lang="en-US" altLang="ru-RU" sz="1400" dirty="0">
                <a:latin typeface="Courier New" panose="02070309020205020404" pitchFamily="49" charset="0"/>
              </a:rPr>
              <a:t>	border-color:#000000;</a:t>
            </a:r>
          </a:p>
          <a:p>
            <a:pPr>
              <a:lnSpc>
                <a:spcPct val="80000"/>
              </a:lnSpc>
              <a:buFont typeface="Wingdings" panose="05000000000000000000" pitchFamily="2" charset="2"/>
              <a:buNone/>
            </a:pPr>
            <a:r>
              <a:rPr lang="en-US" altLang="ru-RU" sz="1400" dirty="0">
                <a:latin typeface="Courier New" panose="02070309020205020404" pitchFamily="49" charset="0"/>
              </a:rPr>
              <a:t>	width:20%;</a:t>
            </a:r>
          </a:p>
          <a:p>
            <a:pPr>
              <a:lnSpc>
                <a:spcPct val="80000"/>
              </a:lnSpc>
              <a:buFont typeface="Wingdings" panose="05000000000000000000" pitchFamily="2" charset="2"/>
              <a:buNone/>
            </a:pPr>
            <a:r>
              <a:rPr lang="en-US" altLang="ru-RU" sz="1400" dirty="0">
                <a:latin typeface="Courier New" panose="02070309020205020404" pitchFamily="49" charset="0"/>
              </a:rPr>
              <a:t>	height:100%;</a:t>
            </a:r>
          </a:p>
          <a:p>
            <a:pPr>
              <a:lnSpc>
                <a:spcPct val="80000"/>
              </a:lnSpc>
              <a:buFont typeface="Wingdings" panose="05000000000000000000" pitchFamily="2" charset="2"/>
              <a:buNone/>
            </a:pPr>
            <a:r>
              <a:rPr lang="en-US" altLang="ru-RU" sz="1400" dirty="0">
                <a:latin typeface="Courier New" panose="02070309020205020404" pitchFamily="49" charset="0"/>
              </a:rPr>
              <a:t>	z-index:1;</a:t>
            </a:r>
          </a:p>
          <a:p>
            <a:pPr>
              <a:lnSpc>
                <a:spcPct val="80000"/>
              </a:lnSpc>
              <a:buFont typeface="Wingdings" panose="05000000000000000000" pitchFamily="2" charset="2"/>
              <a:buNone/>
            </a:pPr>
            <a:r>
              <a:rPr lang="en-US" altLang="ru-RU" sz="1400" dirty="0">
                <a:latin typeface="Courier New" panose="02070309020205020404" pitchFamily="49" charset="0"/>
              </a:rPr>
              <a:t>	left: 0px;</a:t>
            </a:r>
          </a:p>
          <a:p>
            <a:pPr>
              <a:lnSpc>
                <a:spcPct val="80000"/>
              </a:lnSpc>
              <a:buFont typeface="Wingdings" panose="05000000000000000000" pitchFamily="2" charset="2"/>
              <a:buNone/>
            </a:pPr>
            <a:r>
              <a:rPr lang="en-US" altLang="ru-RU" sz="1400" dirty="0">
                <a:latin typeface="Courier New" panose="02070309020205020404" pitchFamily="49" charset="0"/>
              </a:rPr>
              <a:t>	top: 0px;</a:t>
            </a:r>
          </a:p>
          <a:p>
            <a:pPr>
              <a:lnSpc>
                <a:spcPct val="80000"/>
              </a:lnSpc>
              <a:buFont typeface="Wingdings" panose="05000000000000000000" pitchFamily="2" charset="2"/>
              <a:buNone/>
            </a:pPr>
            <a:r>
              <a:rPr lang="en-US" altLang="ru-RU" sz="1400" dirty="0">
                <a:latin typeface="Courier New" panose="02070309020205020404" pitchFamily="49" charset="0"/>
              </a:rPr>
              <a:t>	background-color: #FFFFCC;</a:t>
            </a:r>
          </a:p>
          <a:p>
            <a:pPr>
              <a:lnSpc>
                <a:spcPct val="80000"/>
              </a:lnSpc>
              <a:buFont typeface="Wingdings" panose="05000000000000000000" pitchFamily="2" charset="2"/>
              <a:buNone/>
            </a:pPr>
            <a:r>
              <a:rPr lang="en-US" altLang="ru-RU" sz="1400" dirty="0">
                <a:latin typeface="Courier New" panose="02070309020205020404" pitchFamily="49" charset="0"/>
              </a:rPr>
              <a:t>}</a:t>
            </a:r>
          </a:p>
          <a:p>
            <a:pPr>
              <a:lnSpc>
                <a:spcPct val="80000"/>
              </a:lnSpc>
              <a:buFont typeface="Wingdings" panose="05000000000000000000" pitchFamily="2" charset="2"/>
              <a:buNone/>
            </a:pPr>
            <a:r>
              <a:rPr lang="en-US" altLang="ru-RU" sz="1400" dirty="0">
                <a:latin typeface="Courier New" panose="02070309020205020404" pitchFamily="49" charset="0"/>
              </a:rPr>
              <a:t>#main {</a:t>
            </a:r>
          </a:p>
          <a:p>
            <a:pPr>
              <a:lnSpc>
                <a:spcPct val="80000"/>
              </a:lnSpc>
              <a:buFont typeface="Wingdings" panose="05000000000000000000" pitchFamily="2" charset="2"/>
              <a:buNone/>
            </a:pPr>
            <a:r>
              <a:rPr lang="en-US" altLang="ru-RU" sz="1400" dirty="0">
                <a:latin typeface="Courier New" panose="02070309020205020404" pitchFamily="49" charset="0"/>
              </a:rPr>
              <a:t>	</a:t>
            </a:r>
            <a:r>
              <a:rPr lang="en-US" altLang="ru-RU" sz="1400" dirty="0" err="1">
                <a:latin typeface="Courier New" panose="02070309020205020404" pitchFamily="49" charset="0"/>
              </a:rPr>
              <a:t>position:absolute</a:t>
            </a:r>
            <a:r>
              <a:rPr lang="en-US" altLang="ru-RU" sz="1400" dirty="0">
                <a:latin typeface="Courier New" panose="02070309020205020404" pitchFamily="49" charset="0"/>
              </a:rPr>
              <a:t>;</a:t>
            </a:r>
          </a:p>
          <a:p>
            <a:pPr>
              <a:lnSpc>
                <a:spcPct val="80000"/>
              </a:lnSpc>
              <a:buFont typeface="Wingdings" panose="05000000000000000000" pitchFamily="2" charset="2"/>
              <a:buNone/>
            </a:pPr>
            <a:r>
              <a:rPr lang="en-US" altLang="ru-RU" sz="1400" dirty="0">
                <a:latin typeface="Courier New" panose="02070309020205020404" pitchFamily="49" charset="0"/>
              </a:rPr>
              <a:t>	left:25%;</a:t>
            </a:r>
          </a:p>
          <a:p>
            <a:pPr>
              <a:lnSpc>
                <a:spcPct val="80000"/>
              </a:lnSpc>
              <a:buFont typeface="Wingdings" panose="05000000000000000000" pitchFamily="2" charset="2"/>
              <a:buNone/>
            </a:pPr>
            <a:r>
              <a:rPr lang="en-US" altLang="ru-RU" sz="1400" dirty="0">
                <a:latin typeface="Courier New" panose="02070309020205020404" pitchFamily="49" charset="0"/>
              </a:rPr>
              <a:t>	top:0px;</a:t>
            </a:r>
          </a:p>
          <a:p>
            <a:pPr>
              <a:lnSpc>
                <a:spcPct val="80000"/>
              </a:lnSpc>
              <a:buFont typeface="Wingdings" panose="05000000000000000000" pitchFamily="2" charset="2"/>
              <a:buNone/>
            </a:pPr>
            <a:r>
              <a:rPr lang="en-US" altLang="ru-RU" sz="1400" dirty="0">
                <a:latin typeface="Courier New" panose="02070309020205020404" pitchFamily="49" charset="0"/>
              </a:rPr>
              <a:t>	width:70%;</a:t>
            </a:r>
          </a:p>
          <a:p>
            <a:pPr>
              <a:lnSpc>
                <a:spcPct val="80000"/>
              </a:lnSpc>
              <a:buFont typeface="Wingdings" panose="05000000000000000000" pitchFamily="2" charset="2"/>
              <a:buNone/>
            </a:pPr>
            <a:r>
              <a:rPr lang="en-US" altLang="ru-RU" sz="1400" dirty="0">
                <a:latin typeface="Courier New" panose="02070309020205020404" pitchFamily="49" charset="0"/>
              </a:rPr>
              <a:t>	}</a:t>
            </a:r>
          </a:p>
          <a:p>
            <a:pPr>
              <a:lnSpc>
                <a:spcPct val="80000"/>
              </a:lnSpc>
              <a:buFont typeface="Wingdings" panose="05000000000000000000" pitchFamily="2" charset="2"/>
              <a:buNone/>
            </a:pPr>
            <a:r>
              <a:rPr lang="en-US" altLang="ru-RU" sz="1400" dirty="0">
                <a:latin typeface="Courier New" panose="02070309020205020404" pitchFamily="49" charset="0"/>
              </a:rPr>
              <a:t>--&gt;</a:t>
            </a:r>
          </a:p>
          <a:p>
            <a:pPr>
              <a:lnSpc>
                <a:spcPct val="80000"/>
              </a:lnSpc>
              <a:buFont typeface="Wingdings" panose="05000000000000000000" pitchFamily="2" charset="2"/>
              <a:buNone/>
            </a:pPr>
            <a:r>
              <a:rPr lang="en-US" altLang="ru-RU" sz="1400" dirty="0">
                <a:latin typeface="Courier New" panose="02070309020205020404" pitchFamily="49" charset="0"/>
              </a:rPr>
              <a:t>&lt;/style&gt;</a:t>
            </a:r>
          </a:p>
          <a:p>
            <a:pPr>
              <a:lnSpc>
                <a:spcPct val="80000"/>
              </a:lnSpc>
              <a:buFont typeface="Wingdings" panose="05000000000000000000" pitchFamily="2" charset="2"/>
              <a:buNone/>
            </a:pPr>
            <a:r>
              <a:rPr lang="en-US" altLang="ru-RU" sz="1400" dirty="0">
                <a:latin typeface="Courier New" panose="02070309020205020404" pitchFamily="49" charset="0"/>
              </a:rPr>
              <a:t>&lt;/head&gt;</a:t>
            </a:r>
          </a:p>
          <a:p>
            <a:pPr>
              <a:lnSpc>
                <a:spcPct val="80000"/>
              </a:lnSpc>
              <a:buFont typeface="Wingdings" panose="05000000000000000000" pitchFamily="2" charset="2"/>
              <a:buNone/>
            </a:pPr>
            <a:r>
              <a:rPr lang="en-US" altLang="ru-RU" sz="1400" dirty="0">
                <a:latin typeface="Courier New" panose="02070309020205020404" pitchFamily="49" charset="0"/>
              </a:rPr>
              <a:t>&lt;body&gt;</a:t>
            </a:r>
          </a:p>
          <a:p>
            <a:pPr>
              <a:lnSpc>
                <a:spcPct val="80000"/>
              </a:lnSpc>
              <a:buFont typeface="Wingdings" panose="05000000000000000000" pitchFamily="2" charset="2"/>
              <a:buNone/>
            </a:pPr>
            <a:endParaRPr lang="en-US" altLang="ru-RU" sz="600" dirty="0">
              <a:latin typeface="Courier New" panose="02070309020205020404" pitchFamily="49" charset="0"/>
            </a:endParaRPr>
          </a:p>
        </p:txBody>
      </p:sp>
      <p:sp>
        <p:nvSpPr>
          <p:cNvPr id="57348" name="Rectangle 4">
            <a:extLst>
              <a:ext uri="{FF2B5EF4-FFF2-40B4-BE49-F238E27FC236}">
                <a16:creationId xmlns:a16="http://schemas.microsoft.com/office/drawing/2014/main" id="{B1BABF35-F303-4E3E-9A6F-100184C3A98C}"/>
              </a:ext>
            </a:extLst>
          </p:cNvPr>
          <p:cNvSpPr>
            <a:spLocks noGrp="1" noChangeArrowheads="1"/>
          </p:cNvSpPr>
          <p:nvPr>
            <p:ph type="body" sz="half" idx="2"/>
          </p:nvPr>
        </p:nvSpPr>
        <p:spPr>
          <a:solidFill>
            <a:schemeClr val="bg2"/>
          </a:solidFill>
          <a:ln/>
        </p:spPr>
        <p:txBody>
          <a:bodyPr/>
          <a:lstStyle/>
          <a:p>
            <a:pPr>
              <a:lnSpc>
                <a:spcPct val="80000"/>
              </a:lnSpc>
              <a:buFont typeface="Wingdings" panose="05000000000000000000" pitchFamily="2" charset="2"/>
              <a:buNone/>
            </a:pPr>
            <a:r>
              <a:rPr lang="en-US" altLang="ru-RU" sz="600" dirty="0">
                <a:latin typeface="Courier New" panose="02070309020205020404" pitchFamily="49" charset="0"/>
              </a:rPr>
              <a:t>&lt;div id="main"&gt;</a:t>
            </a:r>
          </a:p>
          <a:p>
            <a:pPr>
              <a:lnSpc>
                <a:spcPct val="80000"/>
              </a:lnSpc>
              <a:buFont typeface="Wingdings" panose="05000000000000000000" pitchFamily="2" charset="2"/>
              <a:buNone/>
            </a:pPr>
            <a:r>
              <a:rPr lang="en-US" altLang="ru-RU" sz="600" dirty="0">
                <a:latin typeface="Courier New" panose="02070309020205020404" pitchFamily="49" charset="0"/>
              </a:rPr>
              <a:t>  &lt;p&gt;Lorem ipsum dolor sit </a:t>
            </a:r>
            <a:r>
              <a:rPr lang="en-US" altLang="ru-RU" sz="600" dirty="0" err="1">
                <a:latin typeface="Courier New" panose="02070309020205020404" pitchFamily="49" charset="0"/>
              </a:rPr>
              <a:t>amet</a:t>
            </a:r>
            <a:r>
              <a:rPr lang="en-US" altLang="ru-RU" sz="600" dirty="0">
                <a:latin typeface="Courier New" panose="02070309020205020404" pitchFamily="49" charset="0"/>
              </a:rPr>
              <a:t>, </a:t>
            </a:r>
            <a:r>
              <a:rPr lang="en-US" altLang="ru-RU" sz="600" dirty="0" err="1">
                <a:latin typeface="Courier New" panose="02070309020205020404" pitchFamily="49" charset="0"/>
              </a:rPr>
              <a:t>consectetuer</a:t>
            </a:r>
            <a:r>
              <a:rPr lang="en-US" altLang="ru-RU" sz="600" dirty="0">
                <a:latin typeface="Courier New" panose="02070309020205020404" pitchFamily="49" charset="0"/>
              </a:rPr>
              <a:t> </a:t>
            </a:r>
            <a:r>
              <a:rPr lang="en-US" altLang="ru-RU" sz="600" dirty="0" err="1">
                <a:latin typeface="Courier New" panose="02070309020205020404" pitchFamily="49" charset="0"/>
              </a:rPr>
              <a:t>adipiscing</a:t>
            </a:r>
            <a:r>
              <a:rPr lang="en-US" altLang="ru-RU" sz="600" dirty="0">
                <a:latin typeface="Courier New" panose="02070309020205020404" pitchFamily="49" charset="0"/>
              </a:rPr>
              <a:t> </a:t>
            </a:r>
            <a:r>
              <a:rPr lang="en-US" altLang="ru-RU" sz="600" dirty="0" err="1">
                <a:latin typeface="Courier New" panose="02070309020205020404" pitchFamily="49" charset="0"/>
              </a:rPr>
              <a:t>elit</a:t>
            </a:r>
            <a:r>
              <a:rPr lang="en-US" altLang="ru-RU" sz="600" dirty="0">
                <a:latin typeface="Courier New" panose="02070309020205020404" pitchFamily="49" charset="0"/>
              </a:rPr>
              <a:t>. </a:t>
            </a:r>
            <a:r>
              <a:rPr lang="en-US" altLang="ru-RU" sz="600" dirty="0" err="1">
                <a:latin typeface="Courier New" panose="02070309020205020404" pitchFamily="49" charset="0"/>
              </a:rPr>
              <a:t>Quisque</a:t>
            </a:r>
            <a:r>
              <a:rPr lang="en-US" altLang="ru-RU" sz="600" dirty="0">
                <a:latin typeface="Courier New" panose="02070309020205020404" pitchFamily="49" charset="0"/>
              </a:rPr>
              <a:t> </a:t>
            </a:r>
            <a:r>
              <a:rPr lang="en-US" altLang="ru-RU" sz="600" dirty="0" err="1">
                <a:latin typeface="Courier New" panose="02070309020205020404" pitchFamily="49" charset="0"/>
              </a:rPr>
              <a:t>ultrices</a:t>
            </a:r>
            <a:r>
              <a:rPr lang="en-US" altLang="ru-RU" sz="600" dirty="0">
                <a:latin typeface="Courier New" panose="02070309020205020404" pitchFamily="49" charset="0"/>
              </a:rPr>
              <a:t>,   </a:t>
            </a:r>
            <a:r>
              <a:rPr lang="en-US" altLang="ru-RU" sz="600" dirty="0" err="1">
                <a:latin typeface="Courier New" panose="02070309020205020404" pitchFamily="49" charset="0"/>
              </a:rPr>
              <a:t>nibh</a:t>
            </a:r>
            <a:r>
              <a:rPr lang="en-US" altLang="ru-RU" sz="600" dirty="0">
                <a:latin typeface="Courier New" panose="02070309020205020404" pitchFamily="49" charset="0"/>
              </a:rPr>
              <a:t> ac </a:t>
            </a:r>
            <a:r>
              <a:rPr lang="en-US" altLang="ru-RU" sz="600" dirty="0" err="1">
                <a:latin typeface="Courier New" panose="02070309020205020404" pitchFamily="49" charset="0"/>
              </a:rPr>
              <a:t>rhoncus</a:t>
            </a:r>
            <a:r>
              <a:rPr lang="en-US" altLang="ru-RU" sz="600" dirty="0">
                <a:latin typeface="Courier New" panose="02070309020205020404" pitchFamily="49" charset="0"/>
              </a:rPr>
              <a:t> fermentum, </a:t>
            </a:r>
            <a:r>
              <a:rPr lang="en-US" altLang="ru-RU" sz="600" dirty="0" err="1">
                <a:latin typeface="Courier New" panose="02070309020205020404" pitchFamily="49" charset="0"/>
              </a:rPr>
              <a:t>orci</a:t>
            </a:r>
            <a:r>
              <a:rPr lang="en-US" altLang="ru-RU" sz="600" dirty="0">
                <a:latin typeface="Courier New" panose="02070309020205020404" pitchFamily="49" charset="0"/>
              </a:rPr>
              <a:t> </a:t>
            </a:r>
            <a:r>
              <a:rPr lang="en-US" altLang="ru-RU" sz="600" dirty="0" err="1">
                <a:latin typeface="Courier New" panose="02070309020205020404" pitchFamily="49" charset="0"/>
              </a:rPr>
              <a:t>sem</a:t>
            </a:r>
            <a:r>
              <a:rPr lang="en-US" altLang="ru-RU" sz="600" dirty="0">
                <a:latin typeface="Courier New" panose="02070309020205020404" pitchFamily="49" charset="0"/>
              </a:rPr>
              <a:t> </a:t>
            </a:r>
            <a:r>
              <a:rPr lang="en-US" altLang="ru-RU" sz="600" dirty="0" err="1">
                <a:latin typeface="Courier New" panose="02070309020205020404" pitchFamily="49" charset="0"/>
              </a:rPr>
              <a:t>dapibus</a:t>
            </a:r>
            <a:r>
              <a:rPr lang="en-US" altLang="ru-RU" sz="600" dirty="0">
                <a:latin typeface="Courier New" panose="02070309020205020404" pitchFamily="49" charset="0"/>
              </a:rPr>
              <a:t> nisi, sed </a:t>
            </a:r>
            <a:r>
              <a:rPr lang="en-US" altLang="ru-RU" sz="600" dirty="0" err="1">
                <a:latin typeface="Courier New" panose="02070309020205020404" pitchFamily="49" charset="0"/>
              </a:rPr>
              <a:t>tincidunt</a:t>
            </a:r>
            <a:r>
              <a:rPr lang="en-US" altLang="ru-RU" sz="600" dirty="0">
                <a:latin typeface="Courier New" panose="02070309020205020404" pitchFamily="49" charset="0"/>
              </a:rPr>
              <a:t> </a:t>
            </a:r>
            <a:r>
              <a:rPr lang="en-US" altLang="ru-RU" sz="600" dirty="0" err="1">
                <a:latin typeface="Courier New" panose="02070309020205020404" pitchFamily="49" charset="0"/>
              </a:rPr>
              <a:t>lectus</a:t>
            </a:r>
            <a:r>
              <a:rPr lang="en-US" altLang="ru-RU" sz="600" dirty="0">
                <a:latin typeface="Courier New" panose="02070309020205020404" pitchFamily="49" charset="0"/>
              </a:rPr>
              <a:t> </a:t>
            </a:r>
            <a:r>
              <a:rPr lang="en-US" altLang="ru-RU" sz="600" dirty="0" err="1">
                <a:latin typeface="Courier New" panose="02070309020205020404" pitchFamily="49" charset="0"/>
              </a:rPr>
              <a:t>lectus</a:t>
            </a:r>
            <a:r>
              <a:rPr lang="en-US" altLang="ru-RU" sz="600" dirty="0">
                <a:latin typeface="Courier New" panose="02070309020205020404" pitchFamily="49" charset="0"/>
              </a:rPr>
              <a:t> at   </a:t>
            </a:r>
            <a:r>
              <a:rPr lang="en-US" altLang="ru-RU" sz="600" dirty="0" err="1">
                <a:latin typeface="Courier New" panose="02070309020205020404" pitchFamily="49" charset="0"/>
              </a:rPr>
              <a:t>augue</a:t>
            </a:r>
            <a:r>
              <a:rPr lang="en-US" altLang="ru-RU" sz="600" dirty="0">
                <a:latin typeface="Courier New" panose="02070309020205020404" pitchFamily="49" charset="0"/>
              </a:rPr>
              <a:t>. In </a:t>
            </a:r>
            <a:r>
              <a:rPr lang="en-US" altLang="ru-RU" sz="600" dirty="0" err="1">
                <a:latin typeface="Courier New" panose="02070309020205020404" pitchFamily="49" charset="0"/>
              </a:rPr>
              <a:t>consectetuer</a:t>
            </a:r>
            <a:r>
              <a:rPr lang="en-US" altLang="ru-RU" sz="600" dirty="0">
                <a:latin typeface="Courier New" panose="02070309020205020404" pitchFamily="49" charset="0"/>
              </a:rPr>
              <a:t> </a:t>
            </a:r>
            <a:r>
              <a:rPr lang="en-US" altLang="ru-RU" sz="600" dirty="0" err="1">
                <a:latin typeface="Courier New" panose="02070309020205020404" pitchFamily="49" charset="0"/>
              </a:rPr>
              <a:t>vehicula</a:t>
            </a:r>
            <a:r>
              <a:rPr lang="en-US" altLang="ru-RU" sz="600" dirty="0">
                <a:latin typeface="Courier New" panose="02070309020205020404" pitchFamily="49" charset="0"/>
              </a:rPr>
              <a:t> </a:t>
            </a:r>
            <a:r>
              <a:rPr lang="en-US" altLang="ru-RU" sz="600" dirty="0" err="1">
                <a:latin typeface="Courier New" panose="02070309020205020404" pitchFamily="49" charset="0"/>
              </a:rPr>
              <a:t>enim</a:t>
            </a:r>
            <a:r>
              <a:rPr lang="en-US" altLang="ru-RU" sz="600" dirty="0">
                <a:latin typeface="Courier New" panose="02070309020205020404" pitchFamily="49" charset="0"/>
              </a:rPr>
              <a:t>. In hac </a:t>
            </a:r>
            <a:r>
              <a:rPr lang="en-US" altLang="ru-RU" sz="600" dirty="0" err="1">
                <a:latin typeface="Courier New" panose="02070309020205020404" pitchFamily="49" charset="0"/>
              </a:rPr>
              <a:t>habitasse</a:t>
            </a:r>
            <a:r>
              <a:rPr lang="en-US" altLang="ru-RU" sz="600" dirty="0">
                <a:latin typeface="Courier New" panose="02070309020205020404" pitchFamily="49" charset="0"/>
              </a:rPr>
              <a:t> </a:t>
            </a:r>
            <a:r>
              <a:rPr lang="en-US" altLang="ru-RU" sz="600" dirty="0" err="1">
                <a:latin typeface="Courier New" panose="02070309020205020404" pitchFamily="49" charset="0"/>
              </a:rPr>
              <a:t>platea</a:t>
            </a:r>
            <a:r>
              <a:rPr lang="en-US" altLang="ru-RU" sz="600" dirty="0">
                <a:latin typeface="Courier New" panose="02070309020205020404" pitchFamily="49" charset="0"/>
              </a:rPr>
              <a:t> </a:t>
            </a:r>
            <a:r>
              <a:rPr lang="en-US" altLang="ru-RU" sz="600" dirty="0" err="1">
                <a:latin typeface="Courier New" panose="02070309020205020404" pitchFamily="49" charset="0"/>
              </a:rPr>
              <a:t>dictumst</a:t>
            </a:r>
            <a:r>
              <a:rPr lang="en-US" altLang="ru-RU" sz="600" dirty="0">
                <a:latin typeface="Courier New" panose="02070309020205020404" pitchFamily="49" charset="0"/>
              </a:rPr>
              <a:t>. Donec a   </a:t>
            </a:r>
            <a:r>
              <a:rPr lang="en-US" altLang="ru-RU" sz="600" dirty="0" err="1">
                <a:latin typeface="Courier New" panose="02070309020205020404" pitchFamily="49" charset="0"/>
              </a:rPr>
              <a:t>nisl</a:t>
            </a:r>
            <a:r>
              <a:rPr lang="en-US" altLang="ru-RU" sz="600" dirty="0">
                <a:latin typeface="Courier New" panose="02070309020205020404" pitchFamily="49" charset="0"/>
              </a:rPr>
              <a:t> vitae </a:t>
            </a:r>
            <a:r>
              <a:rPr lang="en-US" altLang="ru-RU" sz="600" dirty="0" err="1">
                <a:latin typeface="Courier New" panose="02070309020205020404" pitchFamily="49" charset="0"/>
              </a:rPr>
              <a:t>tortor</a:t>
            </a:r>
            <a:r>
              <a:rPr lang="en-US" altLang="ru-RU" sz="600" dirty="0">
                <a:latin typeface="Courier New" panose="02070309020205020404" pitchFamily="49" charset="0"/>
              </a:rPr>
              <a:t> </a:t>
            </a:r>
            <a:r>
              <a:rPr lang="en-US" altLang="ru-RU" sz="600" dirty="0" err="1">
                <a:latin typeface="Courier New" panose="02070309020205020404" pitchFamily="49" charset="0"/>
              </a:rPr>
              <a:t>tristique</a:t>
            </a:r>
            <a:r>
              <a:rPr lang="en-US" altLang="ru-RU" sz="600" dirty="0">
                <a:latin typeface="Courier New" panose="02070309020205020404" pitchFamily="49" charset="0"/>
              </a:rPr>
              <a:t> </a:t>
            </a:r>
            <a:r>
              <a:rPr lang="en-US" altLang="ru-RU" sz="600" dirty="0" err="1">
                <a:latin typeface="Courier New" panose="02070309020205020404" pitchFamily="49" charset="0"/>
              </a:rPr>
              <a:t>viverra</a:t>
            </a:r>
            <a:r>
              <a:rPr lang="en-US" altLang="ru-RU" sz="600" dirty="0">
                <a:latin typeface="Courier New" panose="02070309020205020404" pitchFamily="49" charset="0"/>
              </a:rPr>
              <a:t>. Sed at lorem a ante </a:t>
            </a:r>
            <a:r>
              <a:rPr lang="en-US" altLang="ru-RU" sz="600" dirty="0" err="1">
                <a:latin typeface="Courier New" panose="02070309020205020404" pitchFamily="49" charset="0"/>
              </a:rPr>
              <a:t>lobortis</a:t>
            </a:r>
            <a:r>
              <a:rPr lang="en-US" altLang="ru-RU" sz="600" dirty="0">
                <a:latin typeface="Courier New" panose="02070309020205020404" pitchFamily="49" charset="0"/>
              </a:rPr>
              <a:t> </a:t>
            </a:r>
            <a:r>
              <a:rPr lang="en-US" altLang="ru-RU" sz="600" dirty="0" err="1">
                <a:latin typeface="Courier New" panose="02070309020205020404" pitchFamily="49" charset="0"/>
              </a:rPr>
              <a:t>molestie</a:t>
            </a:r>
            <a:r>
              <a:rPr lang="en-US" altLang="ru-RU" sz="600" dirty="0">
                <a:latin typeface="Courier New" panose="02070309020205020404" pitchFamily="49" charset="0"/>
              </a:rPr>
              <a:t>.   </a:t>
            </a:r>
            <a:r>
              <a:rPr lang="en-US" altLang="ru-RU" sz="600" dirty="0" err="1">
                <a:latin typeface="Courier New" panose="02070309020205020404" pitchFamily="49" charset="0"/>
              </a:rPr>
              <a:t>Nulla</a:t>
            </a:r>
            <a:r>
              <a:rPr lang="en-US" altLang="ru-RU" sz="600" dirty="0">
                <a:latin typeface="Courier New" panose="02070309020205020404" pitchFamily="49" charset="0"/>
              </a:rPr>
              <a:t> </a:t>
            </a:r>
            <a:r>
              <a:rPr lang="en-US" altLang="ru-RU" sz="600" dirty="0" err="1">
                <a:latin typeface="Courier New" panose="02070309020205020404" pitchFamily="49" charset="0"/>
              </a:rPr>
              <a:t>ullamcorper</a:t>
            </a:r>
            <a:r>
              <a:rPr lang="en-US" altLang="ru-RU" sz="600" dirty="0">
                <a:latin typeface="Courier New" panose="02070309020205020404" pitchFamily="49" charset="0"/>
              </a:rPr>
              <a:t> </a:t>
            </a:r>
            <a:r>
              <a:rPr lang="en-US" altLang="ru-RU" sz="600" dirty="0" err="1">
                <a:latin typeface="Courier New" panose="02070309020205020404" pitchFamily="49" charset="0"/>
              </a:rPr>
              <a:t>urna</a:t>
            </a:r>
            <a:r>
              <a:rPr lang="en-US" altLang="ru-RU" sz="600" dirty="0">
                <a:latin typeface="Courier New" panose="02070309020205020404" pitchFamily="49" charset="0"/>
              </a:rPr>
              <a:t> </a:t>
            </a:r>
            <a:r>
              <a:rPr lang="en-US" altLang="ru-RU" sz="600" dirty="0" err="1">
                <a:latin typeface="Courier New" panose="02070309020205020404" pitchFamily="49" charset="0"/>
              </a:rPr>
              <a:t>accumsan</a:t>
            </a:r>
            <a:r>
              <a:rPr lang="en-US" altLang="ru-RU" sz="600" dirty="0">
                <a:latin typeface="Courier New" panose="02070309020205020404" pitchFamily="49" charset="0"/>
              </a:rPr>
              <a:t> diam. </a:t>
            </a:r>
            <a:r>
              <a:rPr lang="en-US" altLang="ru-RU" sz="600" dirty="0" err="1">
                <a:latin typeface="Courier New" panose="02070309020205020404" pitchFamily="49" charset="0"/>
              </a:rPr>
              <a:t>Aliquam</a:t>
            </a:r>
            <a:r>
              <a:rPr lang="en-US" altLang="ru-RU" sz="600" dirty="0">
                <a:latin typeface="Courier New" panose="02070309020205020404" pitchFamily="49" charset="0"/>
              </a:rPr>
              <a:t> non eros. </a:t>
            </a:r>
            <a:r>
              <a:rPr lang="en-US" altLang="ru-RU" sz="600" dirty="0" err="1">
                <a:latin typeface="Courier New" panose="02070309020205020404" pitchFamily="49" charset="0"/>
              </a:rPr>
              <a:t>Pellentesque</a:t>
            </a:r>
            <a:r>
              <a:rPr lang="en-US" altLang="ru-RU" sz="600" dirty="0">
                <a:latin typeface="Courier New" panose="02070309020205020404" pitchFamily="49" charset="0"/>
              </a:rPr>
              <a:t> </a:t>
            </a:r>
            <a:r>
              <a:rPr lang="en-US" altLang="ru-RU" sz="600" dirty="0" err="1">
                <a:latin typeface="Courier New" panose="02070309020205020404" pitchFamily="49" charset="0"/>
              </a:rPr>
              <a:t>egestas</a:t>
            </a:r>
            <a:r>
              <a:rPr lang="en-US" altLang="ru-RU" sz="600" dirty="0">
                <a:latin typeface="Courier New" panose="02070309020205020404" pitchFamily="49" charset="0"/>
              </a:rPr>
              <a:t>   </a:t>
            </a:r>
            <a:r>
              <a:rPr lang="en-US" altLang="ru-RU" sz="600" dirty="0" err="1">
                <a:latin typeface="Courier New" panose="02070309020205020404" pitchFamily="49" charset="0"/>
              </a:rPr>
              <a:t>ultricies</a:t>
            </a:r>
            <a:r>
              <a:rPr lang="en-US" altLang="ru-RU" sz="600" dirty="0">
                <a:latin typeface="Courier New" panose="02070309020205020404" pitchFamily="49" charset="0"/>
              </a:rPr>
              <a:t> </a:t>
            </a:r>
            <a:r>
              <a:rPr lang="en-US" altLang="ru-RU" sz="600" dirty="0" err="1">
                <a:latin typeface="Courier New" panose="02070309020205020404" pitchFamily="49" charset="0"/>
              </a:rPr>
              <a:t>enim</a:t>
            </a:r>
            <a:r>
              <a:rPr lang="en-US" altLang="ru-RU" sz="600" dirty="0">
                <a:latin typeface="Courier New" panose="02070309020205020404" pitchFamily="49" charset="0"/>
              </a:rPr>
              <a:t>. Aenean </a:t>
            </a:r>
            <a:r>
              <a:rPr lang="en-US" altLang="ru-RU" sz="600" dirty="0" err="1">
                <a:latin typeface="Courier New" panose="02070309020205020404" pitchFamily="49" charset="0"/>
              </a:rPr>
              <a:t>lobortis</a:t>
            </a:r>
            <a:r>
              <a:rPr lang="en-US" altLang="ru-RU" sz="600" dirty="0">
                <a:latin typeface="Courier New" panose="02070309020205020404" pitchFamily="49" charset="0"/>
              </a:rPr>
              <a:t>. </a:t>
            </a:r>
            <a:r>
              <a:rPr lang="en-US" altLang="ru-RU" sz="600" dirty="0" err="1">
                <a:latin typeface="Courier New" panose="02070309020205020404" pitchFamily="49" charset="0"/>
              </a:rPr>
              <a:t>Nulla</a:t>
            </a:r>
            <a:r>
              <a:rPr lang="en-US" altLang="ru-RU" sz="600" dirty="0">
                <a:latin typeface="Courier New" panose="02070309020205020404" pitchFamily="49" charset="0"/>
              </a:rPr>
              <a:t> </a:t>
            </a:r>
            <a:r>
              <a:rPr lang="en-US" altLang="ru-RU" sz="600" dirty="0" err="1">
                <a:latin typeface="Courier New" panose="02070309020205020404" pitchFamily="49" charset="0"/>
              </a:rPr>
              <a:t>interdum</a:t>
            </a:r>
            <a:r>
              <a:rPr lang="en-US" altLang="ru-RU" sz="600" dirty="0">
                <a:latin typeface="Courier New" panose="02070309020205020404" pitchFamily="49" charset="0"/>
              </a:rPr>
              <a:t> </a:t>
            </a:r>
            <a:r>
              <a:rPr lang="en-US" altLang="ru-RU" sz="600" dirty="0" err="1">
                <a:latin typeface="Courier New" panose="02070309020205020404" pitchFamily="49" charset="0"/>
              </a:rPr>
              <a:t>commodo</a:t>
            </a:r>
            <a:r>
              <a:rPr lang="en-US" altLang="ru-RU" sz="600" dirty="0">
                <a:latin typeface="Courier New" panose="02070309020205020404" pitchFamily="49" charset="0"/>
              </a:rPr>
              <a:t> </a:t>
            </a:r>
            <a:r>
              <a:rPr lang="en-US" altLang="ru-RU" sz="600" dirty="0" err="1">
                <a:latin typeface="Courier New" panose="02070309020205020404" pitchFamily="49" charset="0"/>
              </a:rPr>
              <a:t>turpis</a:t>
            </a:r>
            <a:r>
              <a:rPr lang="en-US" altLang="ru-RU" sz="600" dirty="0">
                <a:latin typeface="Courier New" panose="02070309020205020404" pitchFamily="49" charset="0"/>
              </a:rPr>
              <a:t>. Sed </a:t>
            </a:r>
            <a:r>
              <a:rPr lang="en-US" altLang="ru-RU" sz="600" dirty="0" err="1">
                <a:latin typeface="Courier New" panose="02070309020205020404" pitchFamily="49" charset="0"/>
              </a:rPr>
              <a:t>ut</a:t>
            </a:r>
            <a:r>
              <a:rPr lang="en-US" altLang="ru-RU" sz="600" dirty="0">
                <a:latin typeface="Courier New" panose="02070309020205020404" pitchFamily="49" charset="0"/>
              </a:rPr>
              <a:t> mi id   </a:t>
            </a:r>
            <a:r>
              <a:rPr lang="en-US" altLang="ru-RU" sz="600" dirty="0" err="1">
                <a:latin typeface="Courier New" panose="02070309020205020404" pitchFamily="49" charset="0"/>
              </a:rPr>
              <a:t>elit</a:t>
            </a:r>
            <a:r>
              <a:rPr lang="en-US" altLang="ru-RU" sz="600" dirty="0">
                <a:latin typeface="Courier New" panose="02070309020205020404" pitchFamily="49" charset="0"/>
              </a:rPr>
              <a:t> </a:t>
            </a:r>
            <a:r>
              <a:rPr lang="en-US" altLang="ru-RU" sz="600" dirty="0" err="1">
                <a:latin typeface="Courier New" panose="02070309020205020404" pitchFamily="49" charset="0"/>
              </a:rPr>
              <a:t>vehicula</a:t>
            </a:r>
            <a:r>
              <a:rPr lang="en-US" altLang="ru-RU" sz="600" dirty="0">
                <a:latin typeface="Courier New" panose="02070309020205020404" pitchFamily="49" charset="0"/>
              </a:rPr>
              <a:t> </a:t>
            </a:r>
            <a:r>
              <a:rPr lang="en-US" altLang="ru-RU" sz="600" dirty="0" err="1">
                <a:latin typeface="Courier New" panose="02070309020205020404" pitchFamily="49" charset="0"/>
              </a:rPr>
              <a:t>sollicitudin</a:t>
            </a:r>
            <a:r>
              <a:rPr lang="en-US" altLang="ru-RU" sz="600" dirty="0">
                <a:latin typeface="Courier New" panose="02070309020205020404" pitchFamily="49" charset="0"/>
              </a:rPr>
              <a:t>. Sed </a:t>
            </a:r>
            <a:r>
              <a:rPr lang="en-US" altLang="ru-RU" sz="600" dirty="0" err="1">
                <a:latin typeface="Courier New" panose="02070309020205020404" pitchFamily="49" charset="0"/>
              </a:rPr>
              <a:t>lobortis</a:t>
            </a:r>
            <a:r>
              <a:rPr lang="en-US" altLang="ru-RU" sz="600" dirty="0">
                <a:latin typeface="Courier New" panose="02070309020205020404" pitchFamily="49" charset="0"/>
              </a:rPr>
              <a:t>, ligula sit </a:t>
            </a:r>
            <a:r>
              <a:rPr lang="en-US" altLang="ru-RU" sz="600" dirty="0" err="1">
                <a:latin typeface="Courier New" panose="02070309020205020404" pitchFamily="49" charset="0"/>
              </a:rPr>
              <a:t>amet</a:t>
            </a:r>
            <a:r>
              <a:rPr lang="en-US" altLang="ru-RU" sz="600" dirty="0">
                <a:latin typeface="Courier New" panose="02070309020205020404" pitchFamily="49" charset="0"/>
              </a:rPr>
              <a:t> </a:t>
            </a:r>
            <a:r>
              <a:rPr lang="en-US" altLang="ru-RU" sz="600" dirty="0" err="1">
                <a:latin typeface="Courier New" panose="02070309020205020404" pitchFamily="49" charset="0"/>
              </a:rPr>
              <a:t>euismod</a:t>
            </a:r>
            <a:r>
              <a:rPr lang="en-US" altLang="ru-RU" sz="600" dirty="0">
                <a:latin typeface="Courier New" panose="02070309020205020404" pitchFamily="49" charset="0"/>
              </a:rPr>
              <a:t> </a:t>
            </a:r>
            <a:r>
              <a:rPr lang="en-US" altLang="ru-RU" sz="600" dirty="0" err="1">
                <a:latin typeface="Courier New" panose="02070309020205020404" pitchFamily="49" charset="0"/>
              </a:rPr>
              <a:t>egestas</a:t>
            </a:r>
            <a:r>
              <a:rPr lang="en-US" altLang="ru-RU" sz="600" dirty="0">
                <a:latin typeface="Courier New" panose="02070309020205020404" pitchFamily="49" charset="0"/>
              </a:rPr>
              <a:t>, mi   ante </a:t>
            </a:r>
            <a:r>
              <a:rPr lang="en-US" altLang="ru-RU" sz="600" dirty="0" err="1">
                <a:latin typeface="Courier New" panose="02070309020205020404" pitchFamily="49" charset="0"/>
              </a:rPr>
              <a:t>iaculis</a:t>
            </a:r>
            <a:r>
              <a:rPr lang="en-US" altLang="ru-RU" sz="600" dirty="0">
                <a:latin typeface="Courier New" panose="02070309020205020404" pitchFamily="49" charset="0"/>
              </a:rPr>
              <a:t> </a:t>
            </a:r>
            <a:r>
              <a:rPr lang="en-US" altLang="ru-RU" sz="600" dirty="0" err="1">
                <a:latin typeface="Courier New" panose="02070309020205020404" pitchFamily="49" charset="0"/>
              </a:rPr>
              <a:t>nunc</a:t>
            </a:r>
            <a:r>
              <a:rPr lang="en-US" altLang="ru-RU" sz="600" dirty="0">
                <a:latin typeface="Courier New" panose="02070309020205020404" pitchFamily="49" charset="0"/>
              </a:rPr>
              <a:t>, </a:t>
            </a:r>
            <a:r>
              <a:rPr lang="en-US" altLang="ru-RU" sz="600" dirty="0" err="1">
                <a:latin typeface="Courier New" panose="02070309020205020404" pitchFamily="49" charset="0"/>
              </a:rPr>
              <a:t>ut</a:t>
            </a:r>
            <a:r>
              <a:rPr lang="en-US" altLang="ru-RU" sz="600" dirty="0">
                <a:latin typeface="Courier New" panose="02070309020205020404" pitchFamily="49" charset="0"/>
              </a:rPr>
              <a:t> </a:t>
            </a:r>
            <a:r>
              <a:rPr lang="en-US" altLang="ru-RU" sz="600" dirty="0" err="1">
                <a:latin typeface="Courier New" panose="02070309020205020404" pitchFamily="49" charset="0"/>
              </a:rPr>
              <a:t>rhoncus</a:t>
            </a:r>
            <a:r>
              <a:rPr lang="en-US" altLang="ru-RU" sz="600" dirty="0">
                <a:latin typeface="Courier New" panose="02070309020205020404" pitchFamily="49" charset="0"/>
              </a:rPr>
              <a:t> magna </a:t>
            </a:r>
            <a:r>
              <a:rPr lang="en-US" altLang="ru-RU" sz="600" dirty="0" err="1">
                <a:latin typeface="Courier New" panose="02070309020205020404" pitchFamily="49" charset="0"/>
              </a:rPr>
              <a:t>lectus</a:t>
            </a:r>
            <a:r>
              <a:rPr lang="en-US" altLang="ru-RU" sz="600" dirty="0">
                <a:latin typeface="Courier New" panose="02070309020205020404" pitchFamily="49" charset="0"/>
              </a:rPr>
              <a:t> ac </a:t>
            </a:r>
            <a:r>
              <a:rPr lang="en-US" altLang="ru-RU" sz="600" dirty="0" err="1">
                <a:latin typeface="Courier New" panose="02070309020205020404" pitchFamily="49" charset="0"/>
              </a:rPr>
              <a:t>arcu</a:t>
            </a:r>
            <a:r>
              <a:rPr lang="en-US" altLang="ru-RU" sz="600" dirty="0">
                <a:latin typeface="Courier New" panose="02070309020205020404" pitchFamily="49" charset="0"/>
              </a:rPr>
              <a:t>. In hac </a:t>
            </a:r>
            <a:r>
              <a:rPr lang="en-US" altLang="ru-RU" sz="600" dirty="0" err="1">
                <a:latin typeface="Courier New" panose="02070309020205020404" pitchFamily="49" charset="0"/>
              </a:rPr>
              <a:t>habitasse</a:t>
            </a:r>
            <a:r>
              <a:rPr lang="en-US" altLang="ru-RU" sz="600" dirty="0">
                <a:latin typeface="Courier New" panose="02070309020205020404" pitchFamily="49" charset="0"/>
              </a:rPr>
              <a:t> </a:t>
            </a:r>
            <a:r>
              <a:rPr lang="en-US" altLang="ru-RU" sz="600" dirty="0" err="1">
                <a:latin typeface="Courier New" panose="02070309020205020404" pitchFamily="49" charset="0"/>
              </a:rPr>
              <a:t>platea</a:t>
            </a:r>
            <a:r>
              <a:rPr lang="en-US" altLang="ru-RU" sz="600" dirty="0">
                <a:latin typeface="Courier New" panose="02070309020205020404" pitchFamily="49" charset="0"/>
              </a:rPr>
              <a:t>   </a:t>
            </a:r>
            <a:r>
              <a:rPr lang="en-US" altLang="ru-RU" sz="600" dirty="0" err="1">
                <a:latin typeface="Courier New" panose="02070309020205020404" pitchFamily="49" charset="0"/>
              </a:rPr>
              <a:t>dictumst</a:t>
            </a:r>
            <a:r>
              <a:rPr lang="en-US" altLang="ru-RU" sz="600" dirty="0">
                <a:latin typeface="Courier New" panose="02070309020205020404" pitchFamily="49" charset="0"/>
              </a:rPr>
              <a:t>. Proin </a:t>
            </a:r>
            <a:r>
              <a:rPr lang="en-US" altLang="ru-RU" sz="600" dirty="0" err="1">
                <a:latin typeface="Courier New" panose="02070309020205020404" pitchFamily="49" charset="0"/>
              </a:rPr>
              <a:t>quis</a:t>
            </a:r>
            <a:r>
              <a:rPr lang="en-US" altLang="ru-RU" sz="600" dirty="0">
                <a:latin typeface="Courier New" panose="02070309020205020404" pitchFamily="49" charset="0"/>
              </a:rPr>
              <a:t> ligula vitae </a:t>
            </a:r>
            <a:r>
              <a:rPr lang="en-US" altLang="ru-RU" sz="600" dirty="0" err="1">
                <a:latin typeface="Courier New" panose="02070309020205020404" pitchFamily="49" charset="0"/>
              </a:rPr>
              <a:t>quam</a:t>
            </a:r>
            <a:r>
              <a:rPr lang="en-US" altLang="ru-RU" sz="600" dirty="0">
                <a:latin typeface="Courier New" panose="02070309020205020404" pitchFamily="49" charset="0"/>
              </a:rPr>
              <a:t> pharetra </a:t>
            </a:r>
            <a:r>
              <a:rPr lang="en-US" altLang="ru-RU" sz="600" dirty="0" err="1">
                <a:latin typeface="Courier New" panose="02070309020205020404" pitchFamily="49" charset="0"/>
              </a:rPr>
              <a:t>adipiscing</a:t>
            </a:r>
            <a:r>
              <a:rPr lang="en-US" altLang="ru-RU" sz="600" dirty="0">
                <a:latin typeface="Courier New" panose="02070309020205020404" pitchFamily="49" charset="0"/>
              </a:rPr>
              <a:t>. </a:t>
            </a:r>
            <a:r>
              <a:rPr lang="en-US" altLang="ru-RU" sz="600" dirty="0" err="1">
                <a:latin typeface="Courier New" panose="02070309020205020404" pitchFamily="49" charset="0"/>
              </a:rPr>
              <a:t>Pellentesque</a:t>
            </a:r>
            <a:r>
              <a:rPr lang="en-US" altLang="ru-RU" sz="600" dirty="0">
                <a:latin typeface="Courier New" panose="02070309020205020404" pitchFamily="49" charset="0"/>
              </a:rPr>
              <a:t>   </a:t>
            </a:r>
            <a:r>
              <a:rPr lang="en-US" altLang="ru-RU" sz="600" dirty="0" err="1">
                <a:latin typeface="Courier New" panose="02070309020205020404" pitchFamily="49" charset="0"/>
              </a:rPr>
              <a:t>tincidunt</a:t>
            </a:r>
            <a:r>
              <a:rPr lang="en-US" altLang="ru-RU" sz="600" dirty="0">
                <a:latin typeface="Courier New" panose="02070309020205020404" pitchFamily="49" charset="0"/>
              </a:rPr>
              <a:t> </a:t>
            </a:r>
            <a:r>
              <a:rPr lang="en-US" altLang="ru-RU" sz="600" dirty="0" err="1">
                <a:latin typeface="Courier New" panose="02070309020205020404" pitchFamily="49" charset="0"/>
              </a:rPr>
              <a:t>suscipit</a:t>
            </a:r>
            <a:r>
              <a:rPr lang="en-US" altLang="ru-RU" sz="600" dirty="0">
                <a:latin typeface="Courier New" panose="02070309020205020404" pitchFamily="49" charset="0"/>
              </a:rPr>
              <a:t> </a:t>
            </a:r>
            <a:r>
              <a:rPr lang="en-US" altLang="ru-RU" sz="600" dirty="0" err="1">
                <a:latin typeface="Courier New" panose="02070309020205020404" pitchFamily="49" charset="0"/>
              </a:rPr>
              <a:t>nibh</a:t>
            </a:r>
            <a:r>
              <a:rPr lang="en-US" altLang="ru-RU" sz="600" dirty="0">
                <a:latin typeface="Courier New" panose="02070309020205020404" pitchFamily="49" charset="0"/>
              </a:rPr>
              <a:t>. Ut fermentum </a:t>
            </a:r>
            <a:r>
              <a:rPr lang="en-US" altLang="ru-RU" sz="600" dirty="0" err="1">
                <a:latin typeface="Courier New" panose="02070309020205020404" pitchFamily="49" charset="0"/>
              </a:rPr>
              <a:t>suscipit</a:t>
            </a:r>
            <a:r>
              <a:rPr lang="en-US" altLang="ru-RU" sz="600" dirty="0">
                <a:latin typeface="Courier New" panose="02070309020205020404" pitchFamily="49" charset="0"/>
              </a:rPr>
              <a:t> </a:t>
            </a:r>
            <a:r>
              <a:rPr lang="en-US" altLang="ru-RU" sz="600" dirty="0" err="1">
                <a:latin typeface="Courier New" panose="02070309020205020404" pitchFamily="49" charset="0"/>
              </a:rPr>
              <a:t>justo</a:t>
            </a:r>
            <a:r>
              <a:rPr lang="en-US" altLang="ru-RU" sz="600" dirty="0">
                <a:latin typeface="Courier New" panose="02070309020205020404" pitchFamily="49" charset="0"/>
              </a:rPr>
              <a:t>. &lt;/p&gt;</a:t>
            </a:r>
          </a:p>
          <a:p>
            <a:pPr>
              <a:lnSpc>
                <a:spcPct val="80000"/>
              </a:lnSpc>
              <a:buFont typeface="Wingdings" panose="05000000000000000000" pitchFamily="2" charset="2"/>
              <a:buNone/>
            </a:pPr>
            <a:r>
              <a:rPr lang="en-US" altLang="ru-RU" sz="600" dirty="0">
                <a:latin typeface="Courier New" panose="02070309020205020404" pitchFamily="49" charset="0"/>
              </a:rPr>
              <a:t>  &lt;p&gt;</a:t>
            </a:r>
            <a:r>
              <a:rPr lang="en-US" altLang="ru-RU" sz="600" dirty="0" err="1">
                <a:latin typeface="Courier New" panose="02070309020205020404" pitchFamily="49" charset="0"/>
              </a:rPr>
              <a:t>Fusce</a:t>
            </a:r>
            <a:r>
              <a:rPr lang="en-US" altLang="ru-RU" sz="600" dirty="0">
                <a:latin typeface="Courier New" panose="02070309020205020404" pitchFamily="49" charset="0"/>
              </a:rPr>
              <a:t> </a:t>
            </a:r>
            <a:r>
              <a:rPr lang="en-US" altLang="ru-RU" sz="600" dirty="0" err="1">
                <a:latin typeface="Courier New" panose="02070309020205020404" pitchFamily="49" charset="0"/>
              </a:rPr>
              <a:t>purus</a:t>
            </a:r>
            <a:r>
              <a:rPr lang="en-US" altLang="ru-RU" sz="600" dirty="0">
                <a:latin typeface="Courier New" panose="02070309020205020404" pitchFamily="49" charset="0"/>
              </a:rPr>
              <a:t> </a:t>
            </a:r>
            <a:r>
              <a:rPr lang="en-US" altLang="ru-RU" sz="600" dirty="0" err="1">
                <a:latin typeface="Courier New" panose="02070309020205020404" pitchFamily="49" charset="0"/>
              </a:rPr>
              <a:t>lectus</a:t>
            </a:r>
            <a:r>
              <a:rPr lang="en-US" altLang="ru-RU" sz="600" dirty="0">
                <a:latin typeface="Courier New" panose="02070309020205020404" pitchFamily="49" charset="0"/>
              </a:rPr>
              <a:t>, </a:t>
            </a:r>
            <a:r>
              <a:rPr lang="en-US" altLang="ru-RU" sz="600" dirty="0" err="1">
                <a:latin typeface="Courier New" panose="02070309020205020404" pitchFamily="49" charset="0"/>
              </a:rPr>
              <a:t>ultricies</a:t>
            </a:r>
            <a:r>
              <a:rPr lang="en-US" altLang="ru-RU" sz="600" dirty="0">
                <a:latin typeface="Courier New" panose="02070309020205020404" pitchFamily="49" charset="0"/>
              </a:rPr>
              <a:t> </a:t>
            </a:r>
            <a:r>
              <a:rPr lang="en-US" altLang="ru-RU" sz="600" dirty="0" err="1">
                <a:latin typeface="Courier New" panose="02070309020205020404" pitchFamily="49" charset="0"/>
              </a:rPr>
              <a:t>nec</a:t>
            </a:r>
            <a:r>
              <a:rPr lang="en-US" altLang="ru-RU" sz="600" dirty="0">
                <a:latin typeface="Courier New" panose="02070309020205020404" pitchFamily="49" charset="0"/>
              </a:rPr>
              <a:t>, </a:t>
            </a:r>
            <a:r>
              <a:rPr lang="en-US" altLang="ru-RU" sz="600" dirty="0" err="1">
                <a:latin typeface="Courier New" panose="02070309020205020404" pitchFamily="49" charset="0"/>
              </a:rPr>
              <a:t>aliquam</a:t>
            </a:r>
            <a:r>
              <a:rPr lang="en-US" altLang="ru-RU" sz="600" dirty="0">
                <a:latin typeface="Courier New" panose="02070309020205020404" pitchFamily="49" charset="0"/>
              </a:rPr>
              <a:t> at, </a:t>
            </a:r>
            <a:r>
              <a:rPr lang="en-US" altLang="ru-RU" sz="600" dirty="0" err="1">
                <a:latin typeface="Courier New" panose="02070309020205020404" pitchFamily="49" charset="0"/>
              </a:rPr>
              <a:t>facilisis</a:t>
            </a:r>
            <a:r>
              <a:rPr lang="en-US" altLang="ru-RU" sz="600" dirty="0">
                <a:latin typeface="Courier New" panose="02070309020205020404" pitchFamily="49" charset="0"/>
              </a:rPr>
              <a:t> id, </a:t>
            </a:r>
            <a:r>
              <a:rPr lang="en-US" altLang="ru-RU" sz="600" dirty="0" err="1">
                <a:latin typeface="Courier New" panose="02070309020205020404" pitchFamily="49" charset="0"/>
              </a:rPr>
              <a:t>arcu</a:t>
            </a:r>
            <a:r>
              <a:rPr lang="en-US" altLang="ru-RU" sz="600" dirty="0">
                <a:latin typeface="Courier New" panose="02070309020205020404" pitchFamily="49" charset="0"/>
              </a:rPr>
              <a:t>. Vestibulum   </a:t>
            </a:r>
            <a:r>
              <a:rPr lang="en-US" altLang="ru-RU" sz="600" dirty="0" err="1">
                <a:latin typeface="Courier New" panose="02070309020205020404" pitchFamily="49" charset="0"/>
              </a:rPr>
              <a:t>quis</a:t>
            </a:r>
            <a:r>
              <a:rPr lang="en-US" altLang="ru-RU" sz="600" dirty="0">
                <a:latin typeface="Courier New" panose="02070309020205020404" pitchFamily="49" charset="0"/>
              </a:rPr>
              <a:t> mi vel </a:t>
            </a:r>
            <a:r>
              <a:rPr lang="en-US" altLang="ru-RU" sz="600" dirty="0" err="1">
                <a:latin typeface="Courier New" panose="02070309020205020404" pitchFamily="49" charset="0"/>
              </a:rPr>
              <a:t>massa</a:t>
            </a:r>
            <a:r>
              <a:rPr lang="en-US" altLang="ru-RU" sz="600" dirty="0">
                <a:latin typeface="Courier New" panose="02070309020205020404" pitchFamily="49" charset="0"/>
              </a:rPr>
              <a:t> porta </a:t>
            </a:r>
            <a:r>
              <a:rPr lang="en-US" altLang="ru-RU" sz="600" dirty="0" err="1">
                <a:latin typeface="Courier New" panose="02070309020205020404" pitchFamily="49" charset="0"/>
              </a:rPr>
              <a:t>hendrerit</a:t>
            </a:r>
            <a:r>
              <a:rPr lang="en-US" altLang="ru-RU" sz="600" dirty="0">
                <a:latin typeface="Courier New" panose="02070309020205020404" pitchFamily="49" charset="0"/>
              </a:rPr>
              <a:t>. </a:t>
            </a:r>
            <a:r>
              <a:rPr lang="en-US" altLang="ru-RU" sz="600" dirty="0" err="1">
                <a:latin typeface="Courier New" panose="02070309020205020404" pitchFamily="49" charset="0"/>
              </a:rPr>
              <a:t>Nulla</a:t>
            </a:r>
            <a:r>
              <a:rPr lang="en-US" altLang="ru-RU" sz="600" dirty="0">
                <a:latin typeface="Courier New" panose="02070309020205020404" pitchFamily="49" charset="0"/>
              </a:rPr>
              <a:t> </a:t>
            </a:r>
            <a:r>
              <a:rPr lang="en-US" altLang="ru-RU" sz="600" dirty="0" err="1">
                <a:latin typeface="Courier New" panose="02070309020205020404" pitchFamily="49" charset="0"/>
              </a:rPr>
              <a:t>ullamcorper</a:t>
            </a:r>
            <a:r>
              <a:rPr lang="en-US" altLang="ru-RU" sz="600" dirty="0">
                <a:latin typeface="Courier New" panose="02070309020205020404" pitchFamily="49" charset="0"/>
              </a:rPr>
              <a:t> ligula </a:t>
            </a:r>
            <a:r>
              <a:rPr lang="en-US" altLang="ru-RU" sz="600" dirty="0" err="1">
                <a:latin typeface="Courier New" panose="02070309020205020404" pitchFamily="49" charset="0"/>
              </a:rPr>
              <a:t>nec</a:t>
            </a:r>
            <a:r>
              <a:rPr lang="en-US" altLang="ru-RU" sz="600" dirty="0">
                <a:latin typeface="Courier New" panose="02070309020205020404" pitchFamily="49" charset="0"/>
              </a:rPr>
              <a:t> </a:t>
            </a:r>
            <a:r>
              <a:rPr lang="en-US" altLang="ru-RU" sz="600" dirty="0" err="1">
                <a:latin typeface="Courier New" panose="02070309020205020404" pitchFamily="49" charset="0"/>
              </a:rPr>
              <a:t>lectus</a:t>
            </a:r>
            <a:r>
              <a:rPr lang="en-US" altLang="ru-RU" sz="600" dirty="0">
                <a:latin typeface="Courier New" panose="02070309020205020404" pitchFamily="49" charset="0"/>
              </a:rPr>
              <a:t>. </a:t>
            </a:r>
            <a:r>
              <a:rPr lang="en-US" altLang="ru-RU" sz="600" dirty="0" err="1">
                <a:latin typeface="Courier New" panose="02070309020205020404" pitchFamily="49" charset="0"/>
              </a:rPr>
              <a:t>Quisque</a:t>
            </a:r>
            <a:r>
              <a:rPr lang="en-US" altLang="ru-RU" sz="600" dirty="0">
                <a:latin typeface="Courier New" panose="02070309020205020404" pitchFamily="49" charset="0"/>
              </a:rPr>
              <a:t>   </a:t>
            </a:r>
            <a:r>
              <a:rPr lang="en-US" altLang="ru-RU" sz="600" dirty="0" err="1">
                <a:latin typeface="Courier New" panose="02070309020205020404" pitchFamily="49" charset="0"/>
              </a:rPr>
              <a:t>tempor</a:t>
            </a:r>
            <a:r>
              <a:rPr lang="en-US" altLang="ru-RU" sz="600" dirty="0">
                <a:latin typeface="Courier New" panose="02070309020205020404" pitchFamily="49" charset="0"/>
              </a:rPr>
              <a:t>, </a:t>
            </a:r>
            <a:r>
              <a:rPr lang="en-US" altLang="ru-RU" sz="600" dirty="0" err="1">
                <a:latin typeface="Courier New" panose="02070309020205020404" pitchFamily="49" charset="0"/>
              </a:rPr>
              <a:t>augue</a:t>
            </a:r>
            <a:r>
              <a:rPr lang="en-US" altLang="ru-RU" sz="600" dirty="0">
                <a:latin typeface="Courier New" panose="02070309020205020404" pitchFamily="49" charset="0"/>
              </a:rPr>
              <a:t> in </a:t>
            </a:r>
            <a:r>
              <a:rPr lang="en-US" altLang="ru-RU" sz="600" dirty="0" err="1">
                <a:latin typeface="Courier New" panose="02070309020205020404" pitchFamily="49" charset="0"/>
              </a:rPr>
              <a:t>molestie</a:t>
            </a:r>
            <a:r>
              <a:rPr lang="en-US" altLang="ru-RU" sz="600" dirty="0">
                <a:latin typeface="Courier New" panose="02070309020205020404" pitchFamily="49" charset="0"/>
              </a:rPr>
              <a:t> gravida, eros </a:t>
            </a:r>
            <a:r>
              <a:rPr lang="en-US" altLang="ru-RU" sz="600" dirty="0" err="1">
                <a:latin typeface="Courier New" panose="02070309020205020404" pitchFamily="49" charset="0"/>
              </a:rPr>
              <a:t>arcu</a:t>
            </a:r>
            <a:r>
              <a:rPr lang="en-US" altLang="ru-RU" sz="600" dirty="0">
                <a:latin typeface="Courier New" panose="02070309020205020404" pitchFamily="49" charset="0"/>
              </a:rPr>
              <a:t> </a:t>
            </a:r>
            <a:r>
              <a:rPr lang="en-US" altLang="ru-RU" sz="600" dirty="0" err="1">
                <a:latin typeface="Courier New" panose="02070309020205020404" pitchFamily="49" charset="0"/>
              </a:rPr>
              <a:t>luctus</a:t>
            </a:r>
            <a:r>
              <a:rPr lang="en-US" altLang="ru-RU" sz="600" dirty="0">
                <a:latin typeface="Courier New" panose="02070309020205020404" pitchFamily="49" charset="0"/>
              </a:rPr>
              <a:t> </a:t>
            </a:r>
            <a:r>
              <a:rPr lang="en-US" altLang="ru-RU" sz="600" dirty="0" err="1">
                <a:latin typeface="Courier New" panose="02070309020205020404" pitchFamily="49" charset="0"/>
              </a:rPr>
              <a:t>tortor</a:t>
            </a:r>
            <a:r>
              <a:rPr lang="en-US" altLang="ru-RU" sz="600" dirty="0">
                <a:latin typeface="Courier New" panose="02070309020205020404" pitchFamily="49" charset="0"/>
              </a:rPr>
              <a:t>, </a:t>
            </a:r>
            <a:r>
              <a:rPr lang="en-US" altLang="ru-RU" sz="600" dirty="0" err="1">
                <a:latin typeface="Courier New" panose="02070309020205020404" pitchFamily="49" charset="0"/>
              </a:rPr>
              <a:t>eu</a:t>
            </a:r>
            <a:r>
              <a:rPr lang="en-US" altLang="ru-RU" sz="600" dirty="0">
                <a:latin typeface="Courier New" panose="02070309020205020404" pitchFamily="49" charset="0"/>
              </a:rPr>
              <a:t> </a:t>
            </a:r>
            <a:r>
              <a:rPr lang="en-US" altLang="ru-RU" sz="600" dirty="0" err="1">
                <a:latin typeface="Courier New" panose="02070309020205020404" pitchFamily="49" charset="0"/>
              </a:rPr>
              <a:t>dignissim</a:t>
            </a:r>
            <a:r>
              <a:rPr lang="en-US" altLang="ru-RU" sz="600" dirty="0">
                <a:latin typeface="Courier New" panose="02070309020205020404" pitchFamily="49" charset="0"/>
              </a:rPr>
              <a:t> diam   </a:t>
            </a:r>
            <a:r>
              <a:rPr lang="en-US" altLang="ru-RU" sz="600" dirty="0" err="1">
                <a:latin typeface="Courier New" panose="02070309020205020404" pitchFamily="49" charset="0"/>
              </a:rPr>
              <a:t>urna</a:t>
            </a:r>
            <a:r>
              <a:rPr lang="en-US" altLang="ru-RU" sz="600" dirty="0">
                <a:latin typeface="Courier New" panose="02070309020205020404" pitchFamily="49" charset="0"/>
              </a:rPr>
              <a:t> sed </a:t>
            </a:r>
            <a:r>
              <a:rPr lang="en-US" altLang="ru-RU" sz="600" dirty="0" err="1">
                <a:latin typeface="Courier New" panose="02070309020205020404" pitchFamily="49" charset="0"/>
              </a:rPr>
              <a:t>urna</a:t>
            </a:r>
            <a:r>
              <a:rPr lang="en-US" altLang="ru-RU" sz="600" dirty="0">
                <a:latin typeface="Courier New" panose="02070309020205020404" pitchFamily="49" charset="0"/>
              </a:rPr>
              <a:t>. Ut dictum </a:t>
            </a:r>
            <a:r>
              <a:rPr lang="en-US" altLang="ru-RU" sz="600" dirty="0" err="1">
                <a:latin typeface="Courier New" panose="02070309020205020404" pitchFamily="49" charset="0"/>
              </a:rPr>
              <a:t>ultrices</a:t>
            </a:r>
            <a:r>
              <a:rPr lang="en-US" altLang="ru-RU" sz="600" dirty="0">
                <a:latin typeface="Courier New" panose="02070309020205020404" pitchFamily="49" charset="0"/>
              </a:rPr>
              <a:t> </a:t>
            </a:r>
            <a:r>
              <a:rPr lang="en-US" altLang="ru-RU" sz="600" dirty="0" err="1">
                <a:latin typeface="Courier New" panose="02070309020205020404" pitchFamily="49" charset="0"/>
              </a:rPr>
              <a:t>lacus</a:t>
            </a:r>
            <a:r>
              <a:rPr lang="en-US" altLang="ru-RU" sz="600" dirty="0">
                <a:latin typeface="Courier New" panose="02070309020205020404" pitchFamily="49" charset="0"/>
              </a:rPr>
              <a:t>. In hac </a:t>
            </a:r>
            <a:r>
              <a:rPr lang="en-US" altLang="ru-RU" sz="600" dirty="0" err="1">
                <a:latin typeface="Courier New" panose="02070309020205020404" pitchFamily="49" charset="0"/>
              </a:rPr>
              <a:t>habitasse</a:t>
            </a:r>
            <a:r>
              <a:rPr lang="en-US" altLang="ru-RU" sz="600" dirty="0">
                <a:latin typeface="Courier New" panose="02070309020205020404" pitchFamily="49" charset="0"/>
              </a:rPr>
              <a:t> </a:t>
            </a:r>
            <a:r>
              <a:rPr lang="en-US" altLang="ru-RU" sz="600" dirty="0" err="1">
                <a:latin typeface="Courier New" panose="02070309020205020404" pitchFamily="49" charset="0"/>
              </a:rPr>
              <a:t>platea</a:t>
            </a:r>
            <a:r>
              <a:rPr lang="en-US" altLang="ru-RU" sz="600" dirty="0">
                <a:latin typeface="Courier New" panose="02070309020205020404" pitchFamily="49" charset="0"/>
              </a:rPr>
              <a:t> </a:t>
            </a:r>
            <a:r>
              <a:rPr lang="en-US" altLang="ru-RU" sz="600" dirty="0" err="1">
                <a:latin typeface="Courier New" panose="02070309020205020404" pitchFamily="49" charset="0"/>
              </a:rPr>
              <a:t>dictumst</a:t>
            </a:r>
            <a:r>
              <a:rPr lang="en-US" altLang="ru-RU" sz="600" dirty="0">
                <a:latin typeface="Courier New" panose="02070309020205020404" pitchFamily="49" charset="0"/>
              </a:rPr>
              <a:t>.   </a:t>
            </a:r>
            <a:r>
              <a:rPr lang="en-US" altLang="ru-RU" sz="600" dirty="0" err="1">
                <a:latin typeface="Courier New" panose="02070309020205020404" pitchFamily="49" charset="0"/>
              </a:rPr>
              <a:t>Suspendisse</a:t>
            </a:r>
            <a:r>
              <a:rPr lang="en-US" altLang="ru-RU" sz="600" dirty="0">
                <a:latin typeface="Courier New" panose="02070309020205020404" pitchFamily="49" charset="0"/>
              </a:rPr>
              <a:t> sed </a:t>
            </a:r>
            <a:r>
              <a:rPr lang="en-US" altLang="ru-RU" sz="600" dirty="0" err="1">
                <a:latin typeface="Courier New" panose="02070309020205020404" pitchFamily="49" charset="0"/>
              </a:rPr>
              <a:t>purus</a:t>
            </a:r>
            <a:r>
              <a:rPr lang="en-US" altLang="ru-RU" sz="600" dirty="0">
                <a:latin typeface="Courier New" panose="02070309020205020404" pitchFamily="49" charset="0"/>
              </a:rPr>
              <a:t> </a:t>
            </a:r>
            <a:r>
              <a:rPr lang="en-US" altLang="ru-RU" sz="600" dirty="0" err="1">
                <a:latin typeface="Courier New" panose="02070309020205020404" pitchFamily="49" charset="0"/>
              </a:rPr>
              <a:t>blandit</a:t>
            </a:r>
            <a:r>
              <a:rPr lang="en-US" altLang="ru-RU" sz="600" dirty="0">
                <a:latin typeface="Courier New" panose="02070309020205020404" pitchFamily="49" charset="0"/>
              </a:rPr>
              <a:t> </a:t>
            </a:r>
            <a:r>
              <a:rPr lang="en-US" altLang="ru-RU" sz="600" dirty="0" err="1">
                <a:latin typeface="Courier New" panose="02070309020205020404" pitchFamily="49" charset="0"/>
              </a:rPr>
              <a:t>metus</a:t>
            </a:r>
            <a:r>
              <a:rPr lang="en-US" altLang="ru-RU" sz="600" dirty="0">
                <a:latin typeface="Courier New" panose="02070309020205020404" pitchFamily="49" charset="0"/>
              </a:rPr>
              <a:t> </a:t>
            </a:r>
            <a:r>
              <a:rPr lang="en-US" altLang="ru-RU" sz="600" dirty="0" err="1">
                <a:latin typeface="Courier New" panose="02070309020205020404" pitchFamily="49" charset="0"/>
              </a:rPr>
              <a:t>ultricies</a:t>
            </a:r>
            <a:r>
              <a:rPr lang="en-US" altLang="ru-RU" sz="600" dirty="0">
                <a:latin typeface="Courier New" panose="02070309020205020404" pitchFamily="49" charset="0"/>
              </a:rPr>
              <a:t> </a:t>
            </a:r>
            <a:r>
              <a:rPr lang="en-US" altLang="ru-RU" sz="600" dirty="0" err="1">
                <a:latin typeface="Courier New" panose="02070309020205020404" pitchFamily="49" charset="0"/>
              </a:rPr>
              <a:t>suscipit</a:t>
            </a:r>
            <a:r>
              <a:rPr lang="en-US" altLang="ru-RU" sz="600" dirty="0">
                <a:latin typeface="Courier New" panose="02070309020205020404" pitchFamily="49" charset="0"/>
              </a:rPr>
              <a:t>. Proin diam </a:t>
            </a:r>
            <a:r>
              <a:rPr lang="en-US" altLang="ru-RU" sz="600" dirty="0" err="1">
                <a:latin typeface="Courier New" panose="02070309020205020404" pitchFamily="49" charset="0"/>
              </a:rPr>
              <a:t>justo</a:t>
            </a:r>
            <a:r>
              <a:rPr lang="en-US" altLang="ru-RU" sz="600" dirty="0">
                <a:latin typeface="Courier New" panose="02070309020205020404" pitchFamily="49" charset="0"/>
              </a:rPr>
              <a:t>,   </a:t>
            </a:r>
            <a:r>
              <a:rPr lang="en-US" altLang="ru-RU" sz="600" dirty="0" err="1">
                <a:latin typeface="Courier New" panose="02070309020205020404" pitchFamily="49" charset="0"/>
              </a:rPr>
              <a:t>consequat</a:t>
            </a:r>
            <a:r>
              <a:rPr lang="en-US" altLang="ru-RU" sz="600" dirty="0">
                <a:latin typeface="Courier New" panose="02070309020205020404" pitchFamily="49" charset="0"/>
              </a:rPr>
              <a:t> id, </a:t>
            </a:r>
            <a:r>
              <a:rPr lang="en-US" altLang="ru-RU" sz="600" dirty="0" err="1">
                <a:latin typeface="Courier New" panose="02070309020205020404" pitchFamily="49" charset="0"/>
              </a:rPr>
              <a:t>rhoncus</a:t>
            </a:r>
            <a:r>
              <a:rPr lang="en-US" altLang="ru-RU" sz="600" dirty="0">
                <a:latin typeface="Courier New" panose="02070309020205020404" pitchFamily="49" charset="0"/>
              </a:rPr>
              <a:t> </a:t>
            </a:r>
            <a:r>
              <a:rPr lang="en-US" altLang="ru-RU" sz="600" dirty="0" err="1">
                <a:latin typeface="Courier New" panose="02070309020205020404" pitchFamily="49" charset="0"/>
              </a:rPr>
              <a:t>eget</a:t>
            </a:r>
            <a:r>
              <a:rPr lang="en-US" altLang="ru-RU" sz="600" dirty="0">
                <a:latin typeface="Courier New" panose="02070309020205020404" pitchFamily="49" charset="0"/>
              </a:rPr>
              <a:t>, </a:t>
            </a:r>
            <a:r>
              <a:rPr lang="en-US" altLang="ru-RU" sz="600" dirty="0" err="1">
                <a:latin typeface="Courier New" panose="02070309020205020404" pitchFamily="49" charset="0"/>
              </a:rPr>
              <a:t>facilisis</a:t>
            </a:r>
            <a:r>
              <a:rPr lang="en-US" altLang="ru-RU" sz="600" dirty="0">
                <a:latin typeface="Courier New" panose="02070309020205020404" pitchFamily="49" charset="0"/>
              </a:rPr>
              <a:t> </a:t>
            </a:r>
            <a:r>
              <a:rPr lang="en-US" altLang="ru-RU" sz="600" dirty="0" err="1">
                <a:latin typeface="Courier New" panose="02070309020205020404" pitchFamily="49" charset="0"/>
              </a:rPr>
              <a:t>ut</a:t>
            </a:r>
            <a:r>
              <a:rPr lang="en-US" altLang="ru-RU" sz="600" dirty="0">
                <a:latin typeface="Courier New" panose="02070309020205020404" pitchFamily="49" charset="0"/>
              </a:rPr>
              <a:t>, </a:t>
            </a:r>
            <a:r>
              <a:rPr lang="en-US" altLang="ru-RU" sz="600" dirty="0" err="1">
                <a:latin typeface="Courier New" panose="02070309020205020404" pitchFamily="49" charset="0"/>
              </a:rPr>
              <a:t>lacus</a:t>
            </a:r>
            <a:r>
              <a:rPr lang="en-US" altLang="ru-RU" sz="600" dirty="0">
                <a:latin typeface="Courier New" panose="02070309020205020404" pitchFamily="49" charset="0"/>
              </a:rPr>
              <a:t>. </a:t>
            </a:r>
            <a:r>
              <a:rPr lang="en-US" altLang="ru-RU" sz="600" dirty="0" err="1">
                <a:latin typeface="Courier New" panose="02070309020205020404" pitchFamily="49" charset="0"/>
              </a:rPr>
              <a:t>Vivamus</a:t>
            </a:r>
            <a:r>
              <a:rPr lang="en-US" altLang="ru-RU" sz="600" dirty="0">
                <a:latin typeface="Courier New" panose="02070309020205020404" pitchFamily="49" charset="0"/>
              </a:rPr>
              <a:t> </a:t>
            </a:r>
            <a:r>
              <a:rPr lang="en-US" altLang="ru-RU" sz="600" dirty="0" err="1">
                <a:latin typeface="Courier New" panose="02070309020205020404" pitchFamily="49" charset="0"/>
              </a:rPr>
              <a:t>dignissim</a:t>
            </a:r>
            <a:r>
              <a:rPr lang="en-US" altLang="ru-RU" sz="600" dirty="0">
                <a:latin typeface="Courier New" panose="02070309020205020404" pitchFamily="49" charset="0"/>
              </a:rPr>
              <a:t> dui in </a:t>
            </a:r>
            <a:r>
              <a:rPr lang="en-US" altLang="ru-RU" sz="600" dirty="0" err="1">
                <a:latin typeface="Courier New" panose="02070309020205020404" pitchFamily="49" charset="0"/>
              </a:rPr>
              <a:t>justo</a:t>
            </a:r>
            <a:r>
              <a:rPr lang="en-US" altLang="ru-RU" sz="600" dirty="0">
                <a:latin typeface="Courier New" panose="02070309020205020404" pitchFamily="49" charset="0"/>
              </a:rPr>
              <a:t>.   </a:t>
            </a:r>
            <a:r>
              <a:rPr lang="en-US" altLang="ru-RU" sz="600" dirty="0" err="1">
                <a:latin typeface="Courier New" panose="02070309020205020404" pitchFamily="49" charset="0"/>
              </a:rPr>
              <a:t>Suspendisse</a:t>
            </a:r>
            <a:r>
              <a:rPr lang="en-US" altLang="ru-RU" sz="600" dirty="0">
                <a:latin typeface="Courier New" panose="02070309020205020404" pitchFamily="49" charset="0"/>
              </a:rPr>
              <a:t> </a:t>
            </a:r>
            <a:r>
              <a:rPr lang="en-US" altLang="ru-RU" sz="600" dirty="0" err="1">
                <a:latin typeface="Courier New" panose="02070309020205020404" pitchFamily="49" charset="0"/>
              </a:rPr>
              <a:t>elit</a:t>
            </a:r>
            <a:r>
              <a:rPr lang="en-US" altLang="ru-RU" sz="600" dirty="0">
                <a:latin typeface="Courier New" panose="02070309020205020404" pitchFamily="49" charset="0"/>
              </a:rPr>
              <a:t>. Nam </a:t>
            </a:r>
            <a:r>
              <a:rPr lang="en-US" altLang="ru-RU" sz="600" dirty="0" err="1">
                <a:latin typeface="Courier New" panose="02070309020205020404" pitchFamily="49" charset="0"/>
              </a:rPr>
              <a:t>nulla</a:t>
            </a:r>
            <a:r>
              <a:rPr lang="en-US" altLang="ru-RU" sz="600" dirty="0">
                <a:latin typeface="Courier New" panose="02070309020205020404" pitchFamily="49" charset="0"/>
              </a:rPr>
              <a:t> </a:t>
            </a:r>
            <a:r>
              <a:rPr lang="en-US" altLang="ru-RU" sz="600" dirty="0" err="1">
                <a:latin typeface="Courier New" panose="02070309020205020404" pitchFamily="49" charset="0"/>
              </a:rPr>
              <a:t>tortor</a:t>
            </a:r>
            <a:r>
              <a:rPr lang="en-US" altLang="ru-RU" sz="600" dirty="0">
                <a:latin typeface="Courier New" panose="02070309020205020404" pitchFamily="49" charset="0"/>
              </a:rPr>
              <a:t>, </a:t>
            </a:r>
            <a:r>
              <a:rPr lang="en-US" altLang="ru-RU" sz="600" dirty="0" err="1">
                <a:latin typeface="Courier New" panose="02070309020205020404" pitchFamily="49" charset="0"/>
              </a:rPr>
              <a:t>fringilla</a:t>
            </a:r>
            <a:r>
              <a:rPr lang="en-US" altLang="ru-RU" sz="600" dirty="0">
                <a:latin typeface="Courier New" panose="02070309020205020404" pitchFamily="49" charset="0"/>
              </a:rPr>
              <a:t> sed, </a:t>
            </a:r>
            <a:r>
              <a:rPr lang="en-US" altLang="ru-RU" sz="600" dirty="0" err="1">
                <a:latin typeface="Courier New" panose="02070309020205020404" pitchFamily="49" charset="0"/>
              </a:rPr>
              <a:t>faucibus</a:t>
            </a:r>
            <a:r>
              <a:rPr lang="en-US" altLang="ru-RU" sz="600" dirty="0">
                <a:latin typeface="Courier New" panose="02070309020205020404" pitchFamily="49" charset="0"/>
              </a:rPr>
              <a:t> </a:t>
            </a:r>
            <a:r>
              <a:rPr lang="en-US" altLang="ru-RU" sz="600" dirty="0" err="1">
                <a:latin typeface="Courier New" panose="02070309020205020404" pitchFamily="49" charset="0"/>
              </a:rPr>
              <a:t>quis</a:t>
            </a:r>
            <a:r>
              <a:rPr lang="en-US" altLang="ru-RU" sz="600" dirty="0">
                <a:latin typeface="Courier New" panose="02070309020205020404" pitchFamily="49" charset="0"/>
              </a:rPr>
              <a:t>, </a:t>
            </a:r>
            <a:r>
              <a:rPr lang="en-US" altLang="ru-RU" sz="600" dirty="0" err="1">
                <a:latin typeface="Courier New" panose="02070309020205020404" pitchFamily="49" charset="0"/>
              </a:rPr>
              <a:t>ullamcorper</a:t>
            </a:r>
            <a:r>
              <a:rPr lang="en-US" altLang="ru-RU" sz="600" dirty="0">
                <a:latin typeface="Courier New" panose="02070309020205020404" pitchFamily="49" charset="0"/>
              </a:rPr>
              <a:t> a,   </a:t>
            </a:r>
            <a:r>
              <a:rPr lang="en-US" altLang="ru-RU" sz="600" dirty="0" err="1">
                <a:latin typeface="Courier New" panose="02070309020205020404" pitchFamily="49" charset="0"/>
              </a:rPr>
              <a:t>leo</a:t>
            </a:r>
            <a:r>
              <a:rPr lang="en-US" altLang="ru-RU" sz="600" dirty="0">
                <a:latin typeface="Courier New" panose="02070309020205020404" pitchFamily="49" charset="0"/>
              </a:rPr>
              <a:t>. </a:t>
            </a:r>
            <a:r>
              <a:rPr lang="en-US" altLang="ru-RU" sz="600" dirty="0" err="1">
                <a:latin typeface="Courier New" panose="02070309020205020404" pitchFamily="49" charset="0"/>
              </a:rPr>
              <a:t>Fusce</a:t>
            </a:r>
            <a:r>
              <a:rPr lang="en-US" altLang="ru-RU" sz="600" dirty="0">
                <a:latin typeface="Courier New" panose="02070309020205020404" pitchFamily="49" charset="0"/>
              </a:rPr>
              <a:t> </a:t>
            </a:r>
            <a:r>
              <a:rPr lang="en-US" altLang="ru-RU" sz="600" dirty="0" err="1">
                <a:latin typeface="Courier New" panose="02070309020205020404" pitchFamily="49" charset="0"/>
              </a:rPr>
              <a:t>blandit</a:t>
            </a:r>
            <a:r>
              <a:rPr lang="en-US" altLang="ru-RU" sz="600" dirty="0">
                <a:latin typeface="Courier New" panose="02070309020205020404" pitchFamily="49" charset="0"/>
              </a:rPr>
              <a:t> </a:t>
            </a:r>
            <a:r>
              <a:rPr lang="en-US" altLang="ru-RU" sz="600" dirty="0" err="1">
                <a:latin typeface="Courier New" panose="02070309020205020404" pitchFamily="49" charset="0"/>
              </a:rPr>
              <a:t>condimentum</a:t>
            </a:r>
            <a:r>
              <a:rPr lang="en-US" altLang="ru-RU" sz="600" dirty="0">
                <a:latin typeface="Courier New" panose="02070309020205020404" pitchFamily="49" charset="0"/>
              </a:rPr>
              <a:t> </a:t>
            </a:r>
            <a:r>
              <a:rPr lang="en-US" altLang="ru-RU" sz="600" dirty="0" err="1">
                <a:latin typeface="Courier New" panose="02070309020205020404" pitchFamily="49" charset="0"/>
              </a:rPr>
              <a:t>turpis</a:t>
            </a:r>
            <a:r>
              <a:rPr lang="en-US" altLang="ru-RU" sz="600" dirty="0">
                <a:latin typeface="Courier New" panose="02070309020205020404" pitchFamily="49" charset="0"/>
              </a:rPr>
              <a:t>. </a:t>
            </a:r>
            <a:r>
              <a:rPr lang="en-US" altLang="ru-RU" sz="600" dirty="0" err="1">
                <a:latin typeface="Courier New" panose="02070309020205020404" pitchFamily="49" charset="0"/>
              </a:rPr>
              <a:t>Pellentesque</a:t>
            </a:r>
            <a:r>
              <a:rPr lang="en-US" altLang="ru-RU" sz="600" dirty="0">
                <a:latin typeface="Courier New" panose="02070309020205020404" pitchFamily="49" charset="0"/>
              </a:rPr>
              <a:t> vel </a:t>
            </a:r>
            <a:r>
              <a:rPr lang="en-US" altLang="ru-RU" sz="600" dirty="0" err="1">
                <a:latin typeface="Courier New" panose="02070309020205020404" pitchFamily="49" charset="0"/>
              </a:rPr>
              <a:t>odio</a:t>
            </a:r>
            <a:r>
              <a:rPr lang="en-US" altLang="ru-RU" sz="600" dirty="0">
                <a:latin typeface="Courier New" panose="02070309020205020404" pitchFamily="49" charset="0"/>
              </a:rPr>
              <a:t> et </a:t>
            </a:r>
            <a:r>
              <a:rPr lang="en-US" altLang="ru-RU" sz="600" dirty="0" err="1">
                <a:latin typeface="Courier New" panose="02070309020205020404" pitchFamily="49" charset="0"/>
              </a:rPr>
              <a:t>odio</a:t>
            </a:r>
            <a:r>
              <a:rPr lang="en-US" altLang="ru-RU" sz="600" dirty="0">
                <a:latin typeface="Courier New" panose="02070309020205020404" pitchFamily="49" charset="0"/>
              </a:rPr>
              <a:t> </a:t>
            </a:r>
            <a:r>
              <a:rPr lang="en-US" altLang="ru-RU" sz="600" dirty="0" err="1">
                <a:latin typeface="Courier New" panose="02070309020205020404" pitchFamily="49" charset="0"/>
              </a:rPr>
              <a:t>suscipit</a:t>
            </a:r>
            <a:r>
              <a:rPr lang="en-US" altLang="ru-RU" sz="600" dirty="0">
                <a:latin typeface="Courier New" panose="02070309020205020404" pitchFamily="49" charset="0"/>
              </a:rPr>
              <a:t>   </a:t>
            </a:r>
            <a:r>
              <a:rPr lang="en-US" altLang="ru-RU" sz="600" dirty="0" err="1">
                <a:latin typeface="Courier New" panose="02070309020205020404" pitchFamily="49" charset="0"/>
              </a:rPr>
              <a:t>egestas</a:t>
            </a:r>
            <a:r>
              <a:rPr lang="en-US" altLang="ru-RU" sz="600" dirty="0">
                <a:latin typeface="Courier New" panose="02070309020205020404" pitchFamily="49" charset="0"/>
              </a:rPr>
              <a:t>. </a:t>
            </a:r>
            <a:r>
              <a:rPr lang="en-US" altLang="ru-RU" sz="600" dirty="0" err="1">
                <a:latin typeface="Courier New" panose="02070309020205020404" pitchFamily="49" charset="0"/>
              </a:rPr>
              <a:t>Nullam</a:t>
            </a:r>
            <a:r>
              <a:rPr lang="en-US" altLang="ru-RU" sz="600" dirty="0">
                <a:latin typeface="Courier New" panose="02070309020205020404" pitchFamily="49" charset="0"/>
              </a:rPr>
              <a:t> </a:t>
            </a:r>
            <a:r>
              <a:rPr lang="en-US" altLang="ru-RU" sz="600" dirty="0" err="1">
                <a:latin typeface="Courier New" panose="02070309020205020404" pitchFamily="49" charset="0"/>
              </a:rPr>
              <a:t>ullamcorper</a:t>
            </a:r>
            <a:r>
              <a:rPr lang="en-US" altLang="ru-RU" sz="600" dirty="0">
                <a:latin typeface="Courier New" panose="02070309020205020404" pitchFamily="49" charset="0"/>
              </a:rPr>
              <a:t> </a:t>
            </a:r>
            <a:r>
              <a:rPr lang="en-US" altLang="ru-RU" sz="600" dirty="0" err="1">
                <a:latin typeface="Courier New" panose="02070309020205020404" pitchFamily="49" charset="0"/>
              </a:rPr>
              <a:t>sagittis</a:t>
            </a:r>
            <a:r>
              <a:rPr lang="en-US" altLang="ru-RU" sz="600" dirty="0">
                <a:latin typeface="Courier New" panose="02070309020205020404" pitchFamily="49" charset="0"/>
              </a:rPr>
              <a:t> ipsum. Maecenas </a:t>
            </a:r>
            <a:r>
              <a:rPr lang="en-US" altLang="ru-RU" sz="600" dirty="0" err="1">
                <a:latin typeface="Courier New" panose="02070309020205020404" pitchFamily="49" charset="0"/>
              </a:rPr>
              <a:t>fringilla</a:t>
            </a:r>
            <a:r>
              <a:rPr lang="en-US" altLang="ru-RU" sz="600" dirty="0">
                <a:latin typeface="Courier New" panose="02070309020205020404" pitchFamily="49" charset="0"/>
              </a:rPr>
              <a:t> </a:t>
            </a:r>
            <a:r>
              <a:rPr lang="en-US" altLang="ru-RU" sz="600" dirty="0" err="1">
                <a:latin typeface="Courier New" panose="02070309020205020404" pitchFamily="49" charset="0"/>
              </a:rPr>
              <a:t>malesuada</a:t>
            </a:r>
            <a:r>
              <a:rPr lang="en-US" altLang="ru-RU" sz="600" dirty="0">
                <a:latin typeface="Courier New" panose="02070309020205020404" pitchFamily="49" charset="0"/>
              </a:rPr>
              <a:t> </a:t>
            </a:r>
            <a:r>
              <a:rPr lang="en-US" altLang="ru-RU" sz="600" dirty="0" err="1">
                <a:latin typeface="Courier New" panose="02070309020205020404" pitchFamily="49" charset="0"/>
              </a:rPr>
              <a:t>pede</a:t>
            </a:r>
            <a:r>
              <a:rPr lang="en-US" altLang="ru-RU" sz="600" dirty="0">
                <a:latin typeface="Courier New" panose="02070309020205020404" pitchFamily="49" charset="0"/>
              </a:rPr>
              <a:t>.   Duis </a:t>
            </a:r>
            <a:r>
              <a:rPr lang="en-US" altLang="ru-RU" sz="600" dirty="0" err="1">
                <a:latin typeface="Courier New" panose="02070309020205020404" pitchFamily="49" charset="0"/>
              </a:rPr>
              <a:t>ut</a:t>
            </a:r>
            <a:r>
              <a:rPr lang="en-US" altLang="ru-RU" sz="600" dirty="0">
                <a:latin typeface="Courier New" panose="02070309020205020404" pitchFamily="49" charset="0"/>
              </a:rPr>
              <a:t> </a:t>
            </a:r>
            <a:r>
              <a:rPr lang="en-US" altLang="ru-RU" sz="600" dirty="0" err="1">
                <a:latin typeface="Courier New" panose="02070309020205020404" pitchFamily="49" charset="0"/>
              </a:rPr>
              <a:t>quam</a:t>
            </a:r>
            <a:r>
              <a:rPr lang="en-US" altLang="ru-RU" sz="600" dirty="0">
                <a:latin typeface="Courier New" panose="02070309020205020404" pitchFamily="49" charset="0"/>
              </a:rPr>
              <a:t>. &lt;/p&gt;</a:t>
            </a:r>
          </a:p>
          <a:p>
            <a:pPr>
              <a:lnSpc>
                <a:spcPct val="80000"/>
              </a:lnSpc>
              <a:buFont typeface="Wingdings" panose="05000000000000000000" pitchFamily="2" charset="2"/>
              <a:buNone/>
            </a:pPr>
            <a:r>
              <a:rPr lang="en-US" altLang="ru-RU" sz="600" dirty="0">
                <a:latin typeface="Courier New" panose="02070309020205020404" pitchFamily="49" charset="0"/>
              </a:rPr>
              <a:t>&lt;/div&gt;</a:t>
            </a:r>
          </a:p>
          <a:p>
            <a:pPr>
              <a:lnSpc>
                <a:spcPct val="80000"/>
              </a:lnSpc>
              <a:buFont typeface="Wingdings" panose="05000000000000000000" pitchFamily="2" charset="2"/>
              <a:buNone/>
            </a:pPr>
            <a:r>
              <a:rPr lang="en-US" altLang="ru-RU" sz="600" dirty="0">
                <a:latin typeface="Courier New" panose="02070309020205020404" pitchFamily="49" charset="0"/>
              </a:rPr>
              <a:t>&lt;div id="links"&gt;</a:t>
            </a:r>
          </a:p>
          <a:p>
            <a:pPr>
              <a:lnSpc>
                <a:spcPct val="80000"/>
              </a:lnSpc>
              <a:buFont typeface="Wingdings" panose="05000000000000000000" pitchFamily="2" charset="2"/>
              <a:buNone/>
            </a:pPr>
            <a:r>
              <a:rPr lang="en-US" altLang="ru-RU" sz="600" dirty="0">
                <a:latin typeface="Courier New" panose="02070309020205020404" pitchFamily="49" charset="0"/>
              </a:rPr>
              <a:t>  &lt;p&gt;This area is fixed and will never move. It's good for things like navigation bars.&lt;/p&gt;</a:t>
            </a:r>
          </a:p>
          <a:p>
            <a:pPr>
              <a:lnSpc>
                <a:spcPct val="80000"/>
              </a:lnSpc>
              <a:buFont typeface="Wingdings" panose="05000000000000000000" pitchFamily="2" charset="2"/>
              <a:buNone/>
            </a:pPr>
            <a:r>
              <a:rPr lang="en-US" altLang="ru-RU" sz="600" dirty="0">
                <a:latin typeface="Courier New" panose="02070309020205020404" pitchFamily="49" charset="0"/>
              </a:rPr>
              <a:t>  &lt;ul&gt;</a:t>
            </a:r>
          </a:p>
          <a:p>
            <a:pPr>
              <a:lnSpc>
                <a:spcPct val="80000"/>
              </a:lnSpc>
              <a:buFont typeface="Wingdings" panose="05000000000000000000" pitchFamily="2" charset="2"/>
              <a:buNone/>
            </a:pPr>
            <a:r>
              <a:rPr lang="en-US" altLang="ru-RU" sz="600" dirty="0">
                <a:latin typeface="Courier New" panose="02070309020205020404" pitchFamily="49" charset="0"/>
              </a:rPr>
              <a:t>    &lt;li&gt;&lt;a </a:t>
            </a:r>
            <a:r>
              <a:rPr lang="en-US" altLang="ru-RU" sz="600" dirty="0" err="1">
                <a:latin typeface="Courier New" panose="02070309020205020404" pitchFamily="49" charset="0"/>
              </a:rPr>
              <a:t>href</a:t>
            </a:r>
            <a:r>
              <a:rPr lang="en-US" altLang="ru-RU" sz="600" dirty="0">
                <a:latin typeface="Courier New" panose="02070309020205020404" pitchFamily="49" charset="0"/>
              </a:rPr>
              <a:t>="page1.html"&gt;Page 1&lt;/a&gt;&lt;/li&gt;</a:t>
            </a:r>
          </a:p>
          <a:p>
            <a:pPr>
              <a:lnSpc>
                <a:spcPct val="80000"/>
              </a:lnSpc>
              <a:buFont typeface="Wingdings" panose="05000000000000000000" pitchFamily="2" charset="2"/>
              <a:buNone/>
            </a:pPr>
            <a:r>
              <a:rPr lang="en-US" altLang="ru-RU" sz="600" dirty="0">
                <a:latin typeface="Courier New" panose="02070309020205020404" pitchFamily="49" charset="0"/>
              </a:rPr>
              <a:t>    &lt;li&gt;&lt;a </a:t>
            </a:r>
            <a:r>
              <a:rPr lang="en-US" altLang="ru-RU" sz="600" dirty="0" err="1">
                <a:latin typeface="Courier New" panose="02070309020205020404" pitchFamily="49" charset="0"/>
              </a:rPr>
              <a:t>href</a:t>
            </a:r>
            <a:r>
              <a:rPr lang="en-US" altLang="ru-RU" sz="600" dirty="0">
                <a:latin typeface="Courier New" panose="02070309020205020404" pitchFamily="49" charset="0"/>
              </a:rPr>
              <a:t>="page2.html"&gt;Page 2&lt;/a&gt;&lt;/li&gt;</a:t>
            </a:r>
          </a:p>
          <a:p>
            <a:pPr>
              <a:lnSpc>
                <a:spcPct val="80000"/>
              </a:lnSpc>
              <a:buFont typeface="Wingdings" panose="05000000000000000000" pitchFamily="2" charset="2"/>
              <a:buNone/>
            </a:pPr>
            <a:r>
              <a:rPr lang="en-US" altLang="ru-RU" sz="600" dirty="0">
                <a:latin typeface="Courier New" panose="02070309020205020404" pitchFamily="49" charset="0"/>
              </a:rPr>
              <a:t>    &lt;li&gt;&lt;a </a:t>
            </a:r>
            <a:r>
              <a:rPr lang="en-US" altLang="ru-RU" sz="600" dirty="0" err="1">
                <a:latin typeface="Courier New" panose="02070309020205020404" pitchFamily="49" charset="0"/>
              </a:rPr>
              <a:t>href</a:t>
            </a:r>
            <a:r>
              <a:rPr lang="en-US" altLang="ru-RU" sz="600" dirty="0">
                <a:latin typeface="Courier New" panose="02070309020205020404" pitchFamily="49" charset="0"/>
              </a:rPr>
              <a:t>="page3.html"&gt;Page 3&lt;/a&gt;&lt;/li&gt;</a:t>
            </a:r>
          </a:p>
          <a:p>
            <a:pPr>
              <a:lnSpc>
                <a:spcPct val="80000"/>
              </a:lnSpc>
              <a:buFont typeface="Wingdings" panose="05000000000000000000" pitchFamily="2" charset="2"/>
              <a:buNone/>
            </a:pPr>
            <a:r>
              <a:rPr lang="en-US" altLang="ru-RU" sz="600" dirty="0">
                <a:latin typeface="Courier New" panose="02070309020205020404" pitchFamily="49" charset="0"/>
              </a:rPr>
              <a:t>    &lt;li&gt;&lt;a </a:t>
            </a:r>
            <a:r>
              <a:rPr lang="en-US" altLang="ru-RU" sz="600" dirty="0" err="1">
                <a:latin typeface="Courier New" panose="02070309020205020404" pitchFamily="49" charset="0"/>
              </a:rPr>
              <a:t>href</a:t>
            </a:r>
            <a:r>
              <a:rPr lang="en-US" altLang="ru-RU" sz="600" dirty="0">
                <a:latin typeface="Courier New" panose="02070309020205020404" pitchFamily="49" charset="0"/>
              </a:rPr>
              <a:t>="page4.html"&gt;Page 4&lt;/a&gt;&lt;/li&gt;</a:t>
            </a:r>
          </a:p>
          <a:p>
            <a:pPr>
              <a:lnSpc>
                <a:spcPct val="80000"/>
              </a:lnSpc>
              <a:buFont typeface="Wingdings" panose="05000000000000000000" pitchFamily="2" charset="2"/>
              <a:buNone/>
            </a:pPr>
            <a:r>
              <a:rPr lang="en-US" altLang="ru-RU" sz="600" dirty="0">
                <a:latin typeface="Courier New" panose="02070309020205020404" pitchFamily="49" charset="0"/>
              </a:rPr>
              <a:t>    &lt;li&gt;&lt;a </a:t>
            </a:r>
            <a:r>
              <a:rPr lang="en-US" altLang="ru-RU" sz="600" dirty="0" err="1">
                <a:latin typeface="Courier New" panose="02070309020205020404" pitchFamily="49" charset="0"/>
              </a:rPr>
              <a:t>href</a:t>
            </a:r>
            <a:r>
              <a:rPr lang="en-US" altLang="ru-RU" sz="600" dirty="0">
                <a:latin typeface="Courier New" panose="02070309020205020404" pitchFamily="49" charset="0"/>
              </a:rPr>
              <a:t>="page5.html"&gt;Page 5&lt;/a&gt;&lt;/li&gt;</a:t>
            </a:r>
          </a:p>
          <a:p>
            <a:pPr>
              <a:lnSpc>
                <a:spcPct val="80000"/>
              </a:lnSpc>
              <a:buFont typeface="Wingdings" panose="05000000000000000000" pitchFamily="2" charset="2"/>
              <a:buNone/>
            </a:pPr>
            <a:r>
              <a:rPr lang="en-US" altLang="ru-RU" sz="600" dirty="0">
                <a:latin typeface="Courier New" panose="02070309020205020404" pitchFamily="49" charset="0"/>
              </a:rPr>
              <a:t>  &lt;/ul&gt;</a:t>
            </a:r>
          </a:p>
          <a:p>
            <a:pPr>
              <a:lnSpc>
                <a:spcPct val="80000"/>
              </a:lnSpc>
              <a:buFont typeface="Wingdings" panose="05000000000000000000" pitchFamily="2" charset="2"/>
              <a:buNone/>
            </a:pPr>
            <a:r>
              <a:rPr lang="en-US" altLang="ru-RU" sz="600" dirty="0">
                <a:latin typeface="Courier New" panose="02070309020205020404" pitchFamily="49" charset="0"/>
              </a:rPr>
              <a:t>&lt;/div&gt;&lt;/body&gt;&lt;/html&gt;</a:t>
            </a:r>
          </a:p>
          <a:p>
            <a:pPr>
              <a:lnSpc>
                <a:spcPct val="80000"/>
              </a:lnSpc>
              <a:buFont typeface="Wingdings" panose="05000000000000000000" pitchFamily="2" charset="2"/>
              <a:buNone/>
            </a:pPr>
            <a:endParaRPr lang="en-US" altLang="ru-RU" sz="600" dirty="0">
              <a:latin typeface="Courier New" panose="02070309020205020404" pitchFamily="49" charset="0"/>
            </a:endParaRPr>
          </a:p>
          <a:p>
            <a:pPr>
              <a:lnSpc>
                <a:spcPct val="80000"/>
              </a:lnSpc>
              <a:buFont typeface="Wingdings" panose="05000000000000000000" pitchFamily="2" charset="2"/>
              <a:buNone/>
            </a:pPr>
            <a:endParaRPr lang="en-US" altLang="ru-RU" sz="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3F90A3B7-368C-4E0F-83A2-FEFE35729D7D}"/>
              </a:ext>
            </a:extLst>
          </p:cNvPr>
          <p:cNvSpPr>
            <a:spLocks noGrp="1" noChangeArrowheads="1"/>
          </p:cNvSpPr>
          <p:nvPr>
            <p:ph type="title"/>
          </p:nvPr>
        </p:nvSpPr>
        <p:spPr>
          <a:ln/>
        </p:spPr>
        <p:txBody>
          <a:bodyPr/>
          <a:lstStyle/>
          <a:p>
            <a:r>
              <a:rPr lang="en-US" altLang="ru-RU" dirty="0">
                <a:solidFill>
                  <a:schemeClr val="accent6"/>
                </a:solidFill>
              </a:rPr>
              <a:t>Fixed Positioning – </a:t>
            </a:r>
            <a:r>
              <a:rPr lang="en-US" altLang="ru-RU" i="1" dirty="0">
                <a:solidFill>
                  <a:schemeClr val="accent6"/>
                </a:solidFill>
              </a:rPr>
              <a:t>Firefox</a:t>
            </a:r>
            <a:r>
              <a:rPr lang="en-US" altLang="ru-RU" dirty="0">
                <a:solidFill>
                  <a:schemeClr val="accent6"/>
                </a:solidFill>
              </a:rPr>
              <a:t> web browser</a:t>
            </a:r>
          </a:p>
        </p:txBody>
      </p:sp>
      <p:sp>
        <p:nvSpPr>
          <p:cNvPr id="56323" name="Rectangle 3">
            <a:extLst>
              <a:ext uri="{FF2B5EF4-FFF2-40B4-BE49-F238E27FC236}">
                <a16:creationId xmlns:a16="http://schemas.microsoft.com/office/drawing/2014/main" id="{A3820626-FA79-4817-96BE-F667174C69BE}"/>
              </a:ext>
            </a:extLst>
          </p:cNvPr>
          <p:cNvSpPr>
            <a:spLocks noGrp="1" noChangeArrowheads="1"/>
          </p:cNvSpPr>
          <p:nvPr>
            <p:ph type="body" idx="1"/>
          </p:nvPr>
        </p:nvSpPr>
        <p:spPr>
          <a:ln/>
        </p:spPr>
        <p:txBody>
          <a:bodyPr/>
          <a:lstStyle/>
          <a:p>
            <a:endParaRPr lang="en-US" altLang="ru-RU"/>
          </a:p>
          <a:p>
            <a:endParaRPr lang="en-US" altLang="ru-RU"/>
          </a:p>
        </p:txBody>
      </p:sp>
      <p:pic>
        <p:nvPicPr>
          <p:cNvPr id="56327" name="Picture 7">
            <a:extLst>
              <a:ext uri="{FF2B5EF4-FFF2-40B4-BE49-F238E27FC236}">
                <a16:creationId xmlns:a16="http://schemas.microsoft.com/office/drawing/2014/main" id="{4D99339C-1531-4CC4-B156-6B0D488A9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991" y="1172767"/>
            <a:ext cx="5642372" cy="1640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8" name="Picture 8">
            <a:extLst>
              <a:ext uri="{FF2B5EF4-FFF2-40B4-BE49-F238E27FC236}">
                <a16:creationId xmlns:a16="http://schemas.microsoft.com/office/drawing/2014/main" id="{030A10A9-4850-4826-8131-9544634A3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2913460"/>
            <a:ext cx="5650706" cy="165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30" name="AutoShape 10">
            <a:extLst>
              <a:ext uri="{FF2B5EF4-FFF2-40B4-BE49-F238E27FC236}">
                <a16:creationId xmlns:a16="http://schemas.microsoft.com/office/drawing/2014/main" id="{3EA19964-CC65-46CF-B635-08B137319E43}"/>
              </a:ext>
            </a:extLst>
          </p:cNvPr>
          <p:cNvSpPr>
            <a:spLocks noChangeArrowheads="1"/>
          </p:cNvSpPr>
          <p:nvPr/>
        </p:nvSpPr>
        <p:spPr bwMode="auto">
          <a:xfrm>
            <a:off x="5314951" y="2400300"/>
            <a:ext cx="364331" cy="732235"/>
          </a:xfrm>
          <a:prstGeom prst="down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35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D921499-4DA8-480E-9F40-EEE0876972ED}"/>
              </a:ext>
            </a:extLst>
          </p:cNvPr>
          <p:cNvSpPr>
            <a:spLocks noGrp="1" noChangeArrowheads="1"/>
          </p:cNvSpPr>
          <p:nvPr>
            <p:ph type="title"/>
          </p:nvPr>
        </p:nvSpPr>
        <p:spPr>
          <a:ln/>
        </p:spPr>
        <p:txBody>
          <a:bodyPr/>
          <a:lstStyle/>
          <a:p>
            <a:r>
              <a:rPr lang="en-US" altLang="ru-RU" dirty="0">
                <a:solidFill>
                  <a:schemeClr val="accent6"/>
                </a:solidFill>
              </a:rPr>
              <a:t>Layers and the “Bounding Box”</a:t>
            </a:r>
          </a:p>
        </p:txBody>
      </p:sp>
      <p:sp>
        <p:nvSpPr>
          <p:cNvPr id="47107" name="Rectangle 3">
            <a:extLst>
              <a:ext uri="{FF2B5EF4-FFF2-40B4-BE49-F238E27FC236}">
                <a16:creationId xmlns:a16="http://schemas.microsoft.com/office/drawing/2014/main" id="{98EB4349-A23B-40A1-BFBF-AE5D1AC500B1}"/>
              </a:ext>
            </a:extLst>
          </p:cNvPr>
          <p:cNvSpPr>
            <a:spLocks noGrp="1" noChangeArrowheads="1"/>
          </p:cNvSpPr>
          <p:nvPr>
            <p:ph type="body" idx="1"/>
          </p:nvPr>
        </p:nvSpPr>
        <p:spPr>
          <a:ln/>
        </p:spPr>
        <p:txBody>
          <a:bodyPr/>
          <a:lstStyle/>
          <a:p>
            <a:r>
              <a:rPr lang="en-US" altLang="ru-RU" sz="1500" dirty="0"/>
              <a:t>When the browser draws an object on a page, it places it into an invisible rectangular space called a “bounding box.”  You can set the box’s exact location on the page or offset it from other objects on the page.  As mentioned in the previous slides, you can also specify the size of the box.       </a:t>
            </a:r>
          </a:p>
          <a:p>
            <a:r>
              <a:rPr lang="en-US" altLang="ru-RU" sz="1500" dirty="0"/>
              <a:t>With CSS, these boxes can be stacked one on top of another as layers.  Horizontal and vertical positioning happen along the X and Y axes, and the layered positioning happens along the Z axis.  </a:t>
            </a:r>
          </a:p>
          <a:p>
            <a:r>
              <a:rPr lang="en-US" altLang="ru-RU" sz="1500" dirty="0"/>
              <a:t>The Z axis is set using the CSS style </a:t>
            </a:r>
            <a:r>
              <a:rPr lang="en-US" altLang="ru-RU" sz="1500" dirty="0">
                <a:solidFill>
                  <a:srgbClr val="9A0B09"/>
                </a:solidFill>
                <a:latin typeface="Courier New" panose="02070309020205020404" pitchFamily="49" charset="0"/>
              </a:rPr>
              <a:t>z-index</a:t>
            </a:r>
            <a:r>
              <a:rPr lang="en-US" altLang="ru-RU" sz="1500" dirty="0"/>
              <a:t>, which allows you to specify which layer appears on top of the others. By setting the </a:t>
            </a:r>
            <a:r>
              <a:rPr lang="en-US" altLang="ru-RU" sz="1500" dirty="0">
                <a:solidFill>
                  <a:srgbClr val="9A0B09"/>
                </a:solidFill>
                <a:latin typeface="Courier New" panose="02070309020205020404" pitchFamily="49" charset="0"/>
              </a:rPr>
              <a:t>z-index</a:t>
            </a:r>
            <a:r>
              <a:rPr lang="en-US" altLang="ru-RU" sz="1500" dirty="0"/>
              <a:t> higher or lower, an object can move up and down a stack.   The higher the </a:t>
            </a:r>
            <a:r>
              <a:rPr lang="en-US" altLang="ru-RU" sz="1500" dirty="0">
                <a:solidFill>
                  <a:srgbClr val="9A0B09"/>
                </a:solidFill>
                <a:latin typeface="Courier New" panose="02070309020205020404" pitchFamily="49" charset="0"/>
              </a:rPr>
              <a:t>z-index</a:t>
            </a:r>
            <a:r>
              <a:rPr lang="en-US" altLang="ru-RU" sz="1500" dirty="0"/>
              <a:t>, the more “on top” it is.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6D7780F5-7CD7-4F29-A270-4AB747B3BBDC}"/>
              </a:ext>
            </a:extLst>
          </p:cNvPr>
          <p:cNvSpPr>
            <a:spLocks noGrp="1" noChangeArrowheads="1"/>
          </p:cNvSpPr>
          <p:nvPr>
            <p:ph type="title"/>
          </p:nvPr>
        </p:nvSpPr>
        <p:spPr>
          <a:ln/>
        </p:spPr>
        <p:txBody>
          <a:bodyPr/>
          <a:lstStyle/>
          <a:p>
            <a:r>
              <a:rPr lang="en-US" altLang="ru-RU" dirty="0">
                <a:solidFill>
                  <a:schemeClr val="accent6"/>
                </a:solidFill>
              </a:rPr>
              <a:t>Layering Example 1</a:t>
            </a:r>
          </a:p>
        </p:txBody>
      </p:sp>
      <p:sp>
        <p:nvSpPr>
          <p:cNvPr id="48131" name="Rectangle 3">
            <a:extLst>
              <a:ext uri="{FF2B5EF4-FFF2-40B4-BE49-F238E27FC236}">
                <a16:creationId xmlns:a16="http://schemas.microsoft.com/office/drawing/2014/main" id="{073E2C49-C574-4D56-905E-1BDF2D41428F}"/>
              </a:ext>
            </a:extLst>
          </p:cNvPr>
          <p:cNvSpPr>
            <a:spLocks noGrp="1" noChangeArrowheads="1"/>
          </p:cNvSpPr>
          <p:nvPr>
            <p:ph type="body" idx="1"/>
          </p:nvPr>
        </p:nvSpPr>
        <p:spPr>
          <a:ln/>
        </p:spPr>
        <p:txBody>
          <a:bodyPr/>
          <a:lstStyle/>
          <a:p>
            <a:pPr>
              <a:buFont typeface="Wingdings" panose="05000000000000000000" pitchFamily="2" charset="2"/>
              <a:buNone/>
            </a:pPr>
            <a:endParaRPr lang="en-US" altLang="ru-RU" dirty="0"/>
          </a:p>
          <a:p>
            <a:pPr>
              <a:buFont typeface="Wingdings" panose="05000000000000000000" pitchFamily="2" charset="2"/>
              <a:buNone/>
            </a:pPr>
            <a:endParaRPr lang="en-US" altLang="ru-RU" dirty="0"/>
          </a:p>
        </p:txBody>
      </p:sp>
      <p:pic>
        <p:nvPicPr>
          <p:cNvPr id="48132" name="Picture 4">
            <a:extLst>
              <a:ext uri="{FF2B5EF4-FFF2-40B4-BE49-F238E27FC236}">
                <a16:creationId xmlns:a16="http://schemas.microsoft.com/office/drawing/2014/main" id="{72BB6A51-770F-4826-839F-B7A315E65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212057"/>
            <a:ext cx="4371975" cy="3336131"/>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3" name="Picture 5">
            <a:extLst>
              <a:ext uri="{FF2B5EF4-FFF2-40B4-BE49-F238E27FC236}">
                <a16:creationId xmlns:a16="http://schemas.microsoft.com/office/drawing/2014/main" id="{F7BBAB29-A939-408F-A1DD-29FE81E84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4775" y="3000375"/>
            <a:ext cx="3571875" cy="100012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816DB4E3-1B3B-44FB-A092-58467AB7E470}"/>
              </a:ext>
            </a:extLst>
          </p:cNvPr>
          <p:cNvSpPr>
            <a:spLocks noGrp="1" noChangeArrowheads="1"/>
          </p:cNvSpPr>
          <p:nvPr>
            <p:ph type="title"/>
          </p:nvPr>
        </p:nvSpPr>
        <p:spPr>
          <a:ln/>
        </p:spPr>
        <p:txBody>
          <a:bodyPr/>
          <a:lstStyle/>
          <a:p>
            <a:r>
              <a:rPr lang="en-US" altLang="ru-RU" dirty="0">
                <a:solidFill>
                  <a:schemeClr val="accent6"/>
                </a:solidFill>
              </a:rPr>
              <a:t>Layering Example 2</a:t>
            </a:r>
          </a:p>
        </p:txBody>
      </p:sp>
      <p:sp>
        <p:nvSpPr>
          <p:cNvPr id="49155" name="Rectangle 3">
            <a:extLst>
              <a:ext uri="{FF2B5EF4-FFF2-40B4-BE49-F238E27FC236}">
                <a16:creationId xmlns:a16="http://schemas.microsoft.com/office/drawing/2014/main" id="{005E3EC5-A554-4789-9DEC-C0E745108675}"/>
              </a:ext>
            </a:extLst>
          </p:cNvPr>
          <p:cNvSpPr>
            <a:spLocks noGrp="1" noChangeArrowheads="1"/>
          </p:cNvSpPr>
          <p:nvPr>
            <p:ph type="body" idx="1"/>
          </p:nvPr>
        </p:nvSpPr>
        <p:spPr>
          <a:ln/>
        </p:spPr>
        <p:txBody>
          <a:bodyPr/>
          <a:lstStyle/>
          <a:p>
            <a:endParaRPr lang="en-US" altLang="ru-RU"/>
          </a:p>
          <a:p>
            <a:endParaRPr lang="en-US" altLang="ru-RU"/>
          </a:p>
        </p:txBody>
      </p:sp>
      <p:pic>
        <p:nvPicPr>
          <p:cNvPr id="49156" name="Picture 4">
            <a:extLst>
              <a:ext uri="{FF2B5EF4-FFF2-40B4-BE49-F238E27FC236}">
                <a16:creationId xmlns:a16="http://schemas.microsoft.com/office/drawing/2014/main" id="{C03823FC-85A8-41C7-8253-E4ECEE8AE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2594" y="1212057"/>
            <a:ext cx="4457700" cy="3336131"/>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7" name="Picture 5">
            <a:extLst>
              <a:ext uri="{FF2B5EF4-FFF2-40B4-BE49-F238E27FC236}">
                <a16:creationId xmlns:a16="http://schemas.microsoft.com/office/drawing/2014/main" id="{64CE8CCF-D306-439C-9C20-F990F4FC2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007519"/>
            <a:ext cx="3471863" cy="1107281"/>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0901F78F-9E32-47FF-93E4-1E343F8DD77E}"/>
              </a:ext>
            </a:extLst>
          </p:cNvPr>
          <p:cNvSpPr>
            <a:spLocks noGrp="1" noChangeArrowheads="1"/>
          </p:cNvSpPr>
          <p:nvPr>
            <p:ph type="title"/>
          </p:nvPr>
        </p:nvSpPr>
        <p:spPr>
          <a:ln/>
        </p:spPr>
        <p:txBody>
          <a:bodyPr/>
          <a:lstStyle/>
          <a:p>
            <a:r>
              <a:rPr lang="en-US" altLang="ru-RU" dirty="0">
                <a:solidFill>
                  <a:schemeClr val="accent6"/>
                </a:solidFill>
              </a:rPr>
              <a:t>Float</a:t>
            </a:r>
          </a:p>
        </p:txBody>
      </p:sp>
      <p:sp>
        <p:nvSpPr>
          <p:cNvPr id="59395" name="Rectangle 3">
            <a:extLst>
              <a:ext uri="{FF2B5EF4-FFF2-40B4-BE49-F238E27FC236}">
                <a16:creationId xmlns:a16="http://schemas.microsoft.com/office/drawing/2014/main" id="{92E8546A-1176-476E-A3B3-E91E982108BB}"/>
              </a:ext>
            </a:extLst>
          </p:cNvPr>
          <p:cNvSpPr>
            <a:spLocks noGrp="1" noChangeArrowheads="1"/>
          </p:cNvSpPr>
          <p:nvPr>
            <p:ph type="body" idx="1"/>
          </p:nvPr>
        </p:nvSpPr>
        <p:spPr>
          <a:ln/>
        </p:spPr>
        <p:txBody>
          <a:bodyPr/>
          <a:lstStyle/>
          <a:p>
            <a:r>
              <a:rPr lang="en-US" altLang="ru-RU"/>
              <a:t>If you want to wrap content around other content (such as text around a picture), you can use the </a:t>
            </a:r>
            <a:r>
              <a:rPr lang="en-US" altLang="ru-RU">
                <a:solidFill>
                  <a:srgbClr val="9A0B09"/>
                </a:solidFill>
                <a:latin typeface="Courier New" panose="02070309020205020404" pitchFamily="49" charset="0"/>
              </a:rPr>
              <a:t>float</a:t>
            </a:r>
            <a:r>
              <a:rPr lang="en-US" altLang="ru-RU"/>
              <a:t> property.</a:t>
            </a:r>
          </a:p>
          <a:p>
            <a:r>
              <a:rPr lang="en-US" altLang="ru-RU"/>
              <a:t>The </a:t>
            </a:r>
            <a:r>
              <a:rPr lang="en-US" altLang="ru-RU">
                <a:solidFill>
                  <a:srgbClr val="9A0B09"/>
                </a:solidFill>
                <a:latin typeface="Courier New" panose="02070309020205020404" pitchFamily="49" charset="0"/>
              </a:rPr>
              <a:t>float</a:t>
            </a:r>
            <a:r>
              <a:rPr lang="en-US" altLang="ru-RU"/>
              <a:t> property determines on which side of the bounding box the element aligns so that the other content wraps around it.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C6F62B2-F336-4A93-898F-9B287F9ED4B4}"/>
              </a:ext>
            </a:extLst>
          </p:cNvPr>
          <p:cNvSpPr>
            <a:spLocks noGrp="1" noChangeArrowheads="1"/>
          </p:cNvSpPr>
          <p:nvPr>
            <p:ph type="title"/>
          </p:nvPr>
        </p:nvSpPr>
        <p:spPr>
          <a:ln/>
        </p:spPr>
        <p:txBody>
          <a:bodyPr/>
          <a:lstStyle/>
          <a:p>
            <a:pPr algn="ctr"/>
            <a:r>
              <a:rPr lang="en-US" altLang="ru-RU" dirty="0">
                <a:solidFill>
                  <a:schemeClr val="accent6"/>
                </a:solidFill>
              </a:rPr>
              <a:t>What are Cascading Style Sheets? </a:t>
            </a:r>
            <a:endParaRPr lang="en-US" altLang="ru-RU" sz="750" dirty="0">
              <a:solidFill>
                <a:schemeClr val="accent6"/>
              </a:solidFill>
            </a:endParaRPr>
          </a:p>
        </p:txBody>
      </p:sp>
      <p:sp>
        <p:nvSpPr>
          <p:cNvPr id="25603" name="Rectangle 3">
            <a:extLst>
              <a:ext uri="{FF2B5EF4-FFF2-40B4-BE49-F238E27FC236}">
                <a16:creationId xmlns:a16="http://schemas.microsoft.com/office/drawing/2014/main" id="{9837B023-423F-42B8-BC0B-11524C9E0CF3}"/>
              </a:ext>
            </a:extLst>
          </p:cNvPr>
          <p:cNvSpPr>
            <a:spLocks noGrp="1" noChangeArrowheads="1"/>
          </p:cNvSpPr>
          <p:nvPr>
            <p:ph type="body" idx="1"/>
          </p:nvPr>
        </p:nvSpPr>
        <p:spPr>
          <a:xfrm>
            <a:off x="463713" y="1312606"/>
            <a:ext cx="8341619" cy="3747074"/>
          </a:xfrm>
          <a:ln/>
        </p:spPr>
        <p:txBody>
          <a:bodyPr/>
          <a:lstStyle/>
          <a:p>
            <a:pPr>
              <a:lnSpc>
                <a:spcPct val="80000"/>
              </a:lnSpc>
              <a:spcBef>
                <a:spcPct val="15000"/>
              </a:spcBef>
              <a:spcAft>
                <a:spcPct val="15000"/>
              </a:spcAft>
              <a:tabLst>
                <a:tab pos="1159669" algn="l"/>
              </a:tabLst>
            </a:pPr>
            <a:r>
              <a:rPr lang="en-US" altLang="ru-RU" sz="1200" dirty="0"/>
              <a:t>To properly see the effects of the Style Sheets, your visitors will need to use a web browser that is version 4.0 or newer.  Fortunately, using CSS does not cause web pages to break when viewed on older browsers; however, the styles won’t appear as defined.  Since most people these days are using </a:t>
            </a:r>
            <a:r>
              <a:rPr lang="en-US" altLang="ru-RU" sz="1200" i="1" dirty="0"/>
              <a:t>Internet Explorer 6</a:t>
            </a:r>
            <a:r>
              <a:rPr lang="en-US" altLang="ru-RU" sz="1200" dirty="0"/>
              <a:t>, </a:t>
            </a:r>
            <a:r>
              <a:rPr lang="en-US" altLang="ru-RU" sz="1200" i="1" dirty="0"/>
              <a:t>Netscape 7</a:t>
            </a:r>
            <a:r>
              <a:rPr lang="en-US" altLang="ru-RU" sz="1200" dirty="0"/>
              <a:t>, or </a:t>
            </a:r>
            <a:r>
              <a:rPr lang="en-US" altLang="ru-RU" sz="1200" i="1" dirty="0"/>
              <a:t>Firefox 1</a:t>
            </a:r>
            <a:r>
              <a:rPr lang="en-US" altLang="ru-RU" sz="1200" dirty="0"/>
              <a:t> or newer, most browsers can properly display CSS.</a:t>
            </a:r>
          </a:p>
          <a:p>
            <a:pPr>
              <a:lnSpc>
                <a:spcPct val="80000"/>
              </a:lnSpc>
              <a:spcBef>
                <a:spcPct val="15000"/>
              </a:spcBef>
              <a:spcAft>
                <a:spcPct val="15000"/>
              </a:spcAft>
              <a:tabLst>
                <a:tab pos="1159669" algn="l"/>
              </a:tabLst>
            </a:pPr>
            <a:r>
              <a:rPr lang="en-US" altLang="ru-RU" sz="1200" dirty="0"/>
              <a:t>CSS-aware browsers apply their own stylesheet for every HTML element as the first set of rules in the cascade, and this set of rules form the default display for every element.  For example, most browsers treat  the </a:t>
            </a:r>
            <a:r>
              <a:rPr lang="en-US" altLang="ru-RU" sz="1050" dirty="0"/>
              <a:t>&lt;</a:t>
            </a:r>
            <a:r>
              <a:rPr lang="en-US" altLang="ru-RU" sz="1050" dirty="0">
                <a:latin typeface="Courier New" panose="02070309020205020404" pitchFamily="49" charset="0"/>
              </a:rPr>
              <a:t>p&gt;</a:t>
            </a:r>
            <a:r>
              <a:rPr lang="en-US" altLang="ru-RU" sz="1200" dirty="0"/>
              <a:t> tag as a block element, as though there were the explicit declaration </a:t>
            </a:r>
            <a:r>
              <a:rPr lang="en-US" altLang="ru-RU" sz="1050" dirty="0">
                <a:latin typeface="Courier New" panose="02070309020205020404" pitchFamily="49" charset="0"/>
              </a:rPr>
              <a:t>p { display: block;}</a:t>
            </a:r>
            <a:r>
              <a:rPr lang="en-US" altLang="ru-RU" sz="1200" dirty="0"/>
              <a:t>  By using CSS, you modify the default settings by overriding these implicit styles with an explicit declaration (for more on the block display, see slide 17).</a:t>
            </a:r>
            <a:endParaRPr lang="en-US" altLang="ru-RU" sz="1200" dirty="0">
              <a:latin typeface="Courier New" panose="02070309020205020404" pitchFamily="49" charset="0"/>
            </a:endParaRPr>
          </a:p>
          <a:p>
            <a:pPr>
              <a:lnSpc>
                <a:spcPct val="80000"/>
              </a:lnSpc>
              <a:spcBef>
                <a:spcPct val="15000"/>
              </a:spcBef>
              <a:spcAft>
                <a:spcPct val="15000"/>
              </a:spcAft>
              <a:tabLst>
                <a:tab pos="1159669" algn="l"/>
              </a:tabLst>
            </a:pPr>
            <a:r>
              <a:rPr lang="en-US" altLang="ru-RU" sz="1200" dirty="0"/>
              <a:t>By using CSS, you can also control text formatting and location on the page.  Using CSS can eliminate the need for tables as a layout tool.  With CSS, logos can be created using just text, instead of having to rely on graphics.  These changes make pages more accessible to a wider audience.</a:t>
            </a:r>
          </a:p>
          <a:p>
            <a:pPr>
              <a:lnSpc>
                <a:spcPct val="80000"/>
              </a:lnSpc>
              <a:spcBef>
                <a:spcPct val="15000"/>
              </a:spcBef>
              <a:spcAft>
                <a:spcPct val="15000"/>
              </a:spcAft>
              <a:tabLst>
                <a:tab pos="1159669" algn="l"/>
              </a:tabLst>
            </a:pPr>
            <a:r>
              <a:rPr lang="en-US" altLang="ru-RU" sz="1200" dirty="0"/>
              <a:t>CSS Specifications: </a:t>
            </a:r>
          </a:p>
          <a:p>
            <a:pPr lvl="1">
              <a:lnSpc>
                <a:spcPct val="80000"/>
              </a:lnSpc>
              <a:spcBef>
                <a:spcPct val="15000"/>
              </a:spcBef>
              <a:spcAft>
                <a:spcPct val="15000"/>
              </a:spcAft>
              <a:tabLst>
                <a:tab pos="1159669" algn="l"/>
              </a:tabLst>
            </a:pPr>
            <a:r>
              <a:rPr lang="en-US" altLang="ru-RU" sz="900" dirty="0"/>
              <a:t>CSS 1:	</a:t>
            </a:r>
            <a:r>
              <a:rPr lang="en-US" altLang="ru-RU" sz="900" dirty="0">
                <a:latin typeface="Courier New" panose="02070309020205020404" pitchFamily="49" charset="0"/>
              </a:rPr>
              <a:t>http://www.w3.org/TR/REC-CSS1-961217.html</a:t>
            </a:r>
          </a:p>
          <a:p>
            <a:pPr lvl="1">
              <a:lnSpc>
                <a:spcPct val="80000"/>
              </a:lnSpc>
              <a:spcBef>
                <a:spcPct val="15000"/>
              </a:spcBef>
              <a:spcAft>
                <a:spcPct val="15000"/>
              </a:spcAft>
              <a:tabLst>
                <a:tab pos="1159669" algn="l"/>
              </a:tabLst>
            </a:pPr>
            <a:r>
              <a:rPr lang="en-US" altLang="ru-RU" sz="900" dirty="0"/>
              <a:t>CSS 2:  	</a:t>
            </a:r>
            <a:r>
              <a:rPr lang="en-US" altLang="ru-RU" sz="900" dirty="0">
                <a:latin typeface="Courier New" panose="02070309020205020404" pitchFamily="49" charset="0"/>
              </a:rPr>
              <a:t>http://www.w3.org/TR/CSS2/</a:t>
            </a:r>
          </a:p>
          <a:p>
            <a:pPr lvl="1">
              <a:lnSpc>
                <a:spcPct val="80000"/>
              </a:lnSpc>
              <a:spcBef>
                <a:spcPct val="15000"/>
              </a:spcBef>
              <a:spcAft>
                <a:spcPct val="15000"/>
              </a:spcAft>
              <a:tabLst>
                <a:tab pos="1159669" algn="l"/>
              </a:tabLst>
            </a:pPr>
            <a:r>
              <a:rPr lang="en-US" altLang="ru-RU" sz="900" dirty="0"/>
              <a:t>CSS 2.1:	</a:t>
            </a:r>
            <a:r>
              <a:rPr lang="en-US" altLang="ru-RU" sz="900" dirty="0">
                <a:latin typeface="Courier New" panose="02070309020205020404" pitchFamily="49" charset="0"/>
              </a:rPr>
              <a:t>http://www.w3.org/TR/CSS21/</a:t>
            </a:r>
          </a:p>
          <a:p>
            <a:pPr>
              <a:lnSpc>
                <a:spcPct val="80000"/>
              </a:lnSpc>
              <a:spcBef>
                <a:spcPct val="15000"/>
              </a:spcBef>
              <a:spcAft>
                <a:spcPct val="15000"/>
              </a:spcAft>
              <a:tabLst>
                <a:tab pos="1159669" algn="l"/>
              </a:tabLst>
            </a:pPr>
            <a:r>
              <a:rPr lang="en-US" altLang="ru-RU" sz="1200" dirty="0"/>
              <a:t>Differences between CSS 1, CSS 2, and CSS 2.1:</a:t>
            </a:r>
          </a:p>
          <a:p>
            <a:pPr lvl="1">
              <a:lnSpc>
                <a:spcPct val="80000"/>
              </a:lnSpc>
              <a:spcBef>
                <a:spcPct val="15000"/>
              </a:spcBef>
              <a:spcAft>
                <a:spcPct val="15000"/>
              </a:spcAft>
              <a:tabLst>
                <a:tab pos="1159669" algn="l"/>
              </a:tabLst>
            </a:pPr>
            <a:r>
              <a:rPr lang="en-US" altLang="ru-RU" sz="900" dirty="0"/>
              <a:t>Between CSS 1 and CSS 2:  </a:t>
            </a:r>
            <a:r>
              <a:rPr lang="en-US" altLang="ru-RU" sz="900" dirty="0">
                <a:latin typeface="Courier New" panose="02070309020205020404" pitchFamily="49" charset="0"/>
              </a:rPr>
              <a:t>http://www.w3.org/TR/CSS2/changes.html</a:t>
            </a:r>
          </a:p>
          <a:p>
            <a:pPr lvl="1">
              <a:lnSpc>
                <a:spcPct val="80000"/>
              </a:lnSpc>
              <a:spcBef>
                <a:spcPct val="15000"/>
              </a:spcBef>
              <a:spcAft>
                <a:spcPct val="15000"/>
              </a:spcAft>
              <a:tabLst>
                <a:tab pos="1159669" algn="l"/>
              </a:tabLst>
            </a:pPr>
            <a:r>
              <a:rPr lang="en-US" altLang="ru-RU" sz="900" dirty="0"/>
              <a:t>Between CSS 2 and CSS 2.1:  </a:t>
            </a:r>
            <a:r>
              <a:rPr lang="en-US" altLang="ru-RU" sz="900" dirty="0">
                <a:latin typeface="Courier New" panose="02070309020205020404" pitchFamily="49" charset="0"/>
              </a:rPr>
              <a:t>http://www.w3.org/TR/CSS21/changes.html</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907CDBED-1D40-4BD2-AB68-590AF98143BB}"/>
              </a:ext>
            </a:extLst>
          </p:cNvPr>
          <p:cNvSpPr>
            <a:spLocks noGrp="1" noChangeArrowheads="1"/>
          </p:cNvSpPr>
          <p:nvPr>
            <p:ph type="title"/>
          </p:nvPr>
        </p:nvSpPr>
        <p:spPr>
          <a:ln/>
        </p:spPr>
        <p:txBody>
          <a:bodyPr/>
          <a:lstStyle/>
          <a:p>
            <a:r>
              <a:rPr lang="en-US" altLang="ru-RU" dirty="0">
                <a:solidFill>
                  <a:schemeClr val="accent6"/>
                </a:solidFill>
              </a:rPr>
              <a:t>Float Example 1 – float: right</a:t>
            </a:r>
          </a:p>
        </p:txBody>
      </p:sp>
      <p:pic>
        <p:nvPicPr>
          <p:cNvPr id="60425" name="Picture 9">
            <a:extLst>
              <a:ext uri="{FF2B5EF4-FFF2-40B4-BE49-F238E27FC236}">
                <a16:creationId xmlns:a16="http://schemas.microsoft.com/office/drawing/2014/main" id="{D9D4AB4E-A0B4-44DB-9DFB-BAFF5EDA4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2978944" cy="274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6" name="Picture 10">
            <a:extLst>
              <a:ext uri="{FF2B5EF4-FFF2-40B4-BE49-F238E27FC236}">
                <a16:creationId xmlns:a16="http://schemas.microsoft.com/office/drawing/2014/main" id="{5E27D06E-BB04-4152-9BDD-DF03422640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1485900"/>
            <a:ext cx="2871788" cy="263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AFCC4F3A-BD6C-4C57-9BFA-663EEB4B705C}"/>
              </a:ext>
            </a:extLst>
          </p:cNvPr>
          <p:cNvSpPr>
            <a:spLocks noGrp="1" noChangeArrowheads="1"/>
          </p:cNvSpPr>
          <p:nvPr>
            <p:ph type="title"/>
          </p:nvPr>
        </p:nvSpPr>
        <p:spPr>
          <a:ln/>
        </p:spPr>
        <p:txBody>
          <a:bodyPr/>
          <a:lstStyle/>
          <a:p>
            <a:r>
              <a:rPr lang="en-US" altLang="ru-RU" dirty="0">
                <a:solidFill>
                  <a:schemeClr val="accent6"/>
                </a:solidFill>
              </a:rPr>
              <a:t>Float Example 2 – float: left</a:t>
            </a:r>
          </a:p>
        </p:txBody>
      </p:sp>
      <p:pic>
        <p:nvPicPr>
          <p:cNvPr id="61445" name="Picture 5">
            <a:extLst>
              <a:ext uri="{FF2B5EF4-FFF2-40B4-BE49-F238E27FC236}">
                <a16:creationId xmlns:a16="http://schemas.microsoft.com/office/drawing/2014/main" id="{A0A26286-1F67-4E18-96F6-D36E21E56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1314450"/>
            <a:ext cx="2986088" cy="2728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6" name="Picture 6">
            <a:extLst>
              <a:ext uri="{FF2B5EF4-FFF2-40B4-BE49-F238E27FC236}">
                <a16:creationId xmlns:a16="http://schemas.microsoft.com/office/drawing/2014/main" id="{E81D8054-F886-4352-9D9C-49AE2335A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1364457"/>
            <a:ext cx="2857500" cy="263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24ABD6C4-DD69-4A3C-849F-C346C6CFF987}"/>
              </a:ext>
            </a:extLst>
          </p:cNvPr>
          <p:cNvSpPr>
            <a:spLocks noGrp="1"/>
          </p:cNvSpPr>
          <p:nvPr>
            <p:ph type="dt" sz="half" idx="10"/>
          </p:nvPr>
        </p:nvSpPr>
        <p:spPr/>
        <p:txBody>
          <a:bodyPr/>
          <a:lstStyle/>
          <a:p>
            <a:fld id="{4156D145-4DD8-45EF-8FBE-413899918ED3}" type="datetime1">
              <a:rPr lang="en-US" altLang="ru-RU"/>
              <a:pPr/>
              <a:t>9/18/2024</a:t>
            </a:fld>
            <a:endParaRPr lang="en-US" altLang="ru-RU">
              <a:solidFill>
                <a:schemeClr val="tx1"/>
              </a:solidFill>
            </a:endParaRPr>
          </a:p>
        </p:txBody>
      </p:sp>
      <p:sp>
        <p:nvSpPr>
          <p:cNvPr id="5" name="Нижний колонтитул 4">
            <a:extLst>
              <a:ext uri="{FF2B5EF4-FFF2-40B4-BE49-F238E27FC236}">
                <a16:creationId xmlns:a16="http://schemas.microsoft.com/office/drawing/2014/main" id="{6F58CCD7-0377-430D-AD7C-C12B8AF1F82D}"/>
              </a:ext>
            </a:extLst>
          </p:cNvPr>
          <p:cNvSpPr>
            <a:spLocks noGrp="1"/>
          </p:cNvSpPr>
          <p:nvPr>
            <p:ph type="ftr" sz="quarter" idx="11"/>
          </p:nvPr>
        </p:nvSpPr>
        <p:spPr/>
        <p:txBody>
          <a:bodyPr/>
          <a:lstStyle/>
          <a:p>
            <a:r>
              <a:rPr lang="en-US" altLang="ru-RU"/>
              <a:t>Using Cascading Style Sheets</a:t>
            </a:r>
            <a:endParaRPr lang="en-US" altLang="ru-RU" sz="1050">
              <a:solidFill>
                <a:schemeClr val="tx1"/>
              </a:solidFill>
              <a:latin typeface="Arial" panose="020B0604020202020204" pitchFamily="34" charset="0"/>
            </a:endParaRPr>
          </a:p>
        </p:txBody>
      </p:sp>
      <p:sp>
        <p:nvSpPr>
          <p:cNvPr id="6" name="Номер слайда 5">
            <a:extLst>
              <a:ext uri="{FF2B5EF4-FFF2-40B4-BE49-F238E27FC236}">
                <a16:creationId xmlns:a16="http://schemas.microsoft.com/office/drawing/2014/main" id="{7BEA9902-54E8-4A98-909C-1B8A8709C615}"/>
              </a:ext>
            </a:extLst>
          </p:cNvPr>
          <p:cNvSpPr>
            <a:spLocks noGrp="1"/>
          </p:cNvSpPr>
          <p:nvPr>
            <p:ph type="sldNum" sz="quarter" idx="12"/>
          </p:nvPr>
        </p:nvSpPr>
        <p:spPr/>
        <p:txBody>
          <a:bodyPr/>
          <a:lstStyle/>
          <a:p>
            <a:r>
              <a:rPr lang="en-US" altLang="ru-RU"/>
              <a:t>slide </a:t>
            </a:r>
            <a:fld id="{35810461-ED72-4FB8-A6BD-32CA695EB871}" type="slidenum">
              <a:rPr lang="en-US" altLang="ru-RU"/>
              <a:pPr/>
              <a:t>5</a:t>
            </a:fld>
            <a:endParaRPr lang="en-US" altLang="ru-RU" sz="1050">
              <a:solidFill>
                <a:schemeClr val="tx1"/>
              </a:solidFill>
              <a:latin typeface="Arial" panose="020B0604020202020204" pitchFamily="34" charset="0"/>
            </a:endParaRPr>
          </a:p>
        </p:txBody>
      </p:sp>
      <p:sp>
        <p:nvSpPr>
          <p:cNvPr id="26626" name="Rectangle 2">
            <a:extLst>
              <a:ext uri="{FF2B5EF4-FFF2-40B4-BE49-F238E27FC236}">
                <a16:creationId xmlns:a16="http://schemas.microsoft.com/office/drawing/2014/main" id="{AFBE8AE2-21A2-451C-B6E2-4E4034EAA235}"/>
              </a:ext>
            </a:extLst>
          </p:cNvPr>
          <p:cNvSpPr>
            <a:spLocks noGrp="1" noChangeArrowheads="1"/>
          </p:cNvSpPr>
          <p:nvPr>
            <p:ph type="title"/>
          </p:nvPr>
        </p:nvSpPr>
        <p:spPr>
          <a:ln/>
        </p:spPr>
        <p:txBody>
          <a:bodyPr/>
          <a:lstStyle/>
          <a:p>
            <a:pPr algn="ctr"/>
            <a:r>
              <a:rPr lang="en-US" altLang="ru-RU" dirty="0">
                <a:solidFill>
                  <a:schemeClr val="accent6"/>
                </a:solidFill>
              </a:rPr>
              <a:t>Pros and Cons of Using CSS</a:t>
            </a:r>
          </a:p>
        </p:txBody>
      </p:sp>
      <p:sp>
        <p:nvSpPr>
          <p:cNvPr id="26627" name="Rectangle 3">
            <a:extLst>
              <a:ext uri="{FF2B5EF4-FFF2-40B4-BE49-F238E27FC236}">
                <a16:creationId xmlns:a16="http://schemas.microsoft.com/office/drawing/2014/main" id="{4A3BFA48-BDA8-412F-9634-726D46F160B3}"/>
              </a:ext>
            </a:extLst>
          </p:cNvPr>
          <p:cNvSpPr>
            <a:spLocks noGrp="1" noChangeArrowheads="1"/>
          </p:cNvSpPr>
          <p:nvPr>
            <p:ph type="body" idx="1"/>
          </p:nvPr>
        </p:nvSpPr>
        <p:spPr>
          <a:ln/>
        </p:spPr>
        <p:txBody>
          <a:bodyPr>
            <a:normAutofit fontScale="77500" lnSpcReduction="20000"/>
          </a:bodyPr>
          <a:lstStyle/>
          <a:p>
            <a:r>
              <a:rPr lang="en-US" altLang="ru-RU"/>
              <a:t>Pros</a:t>
            </a:r>
          </a:p>
          <a:p>
            <a:pPr lvl="1"/>
            <a:r>
              <a:rPr lang="en-US" altLang="ru-RU"/>
              <a:t>Greater designer control of the appearance of the page</a:t>
            </a:r>
          </a:p>
          <a:p>
            <a:pPr lvl="1"/>
            <a:r>
              <a:rPr lang="en-US" altLang="ru-RU"/>
              <a:t>Easier management of site-wide changes</a:t>
            </a:r>
          </a:p>
          <a:p>
            <a:pPr lvl="1"/>
            <a:r>
              <a:rPr lang="en-US" altLang="ru-RU"/>
              <a:t>Greater accessibility to web sites by non-graphical browsers and web-page-reading software</a:t>
            </a:r>
          </a:p>
          <a:p>
            <a:pPr lvl="1">
              <a:buFont typeface="Times" panose="02020603050405020304" pitchFamily="18" charset="0"/>
              <a:buNone/>
            </a:pPr>
            <a:endParaRPr lang="en-US" altLang="ru-RU"/>
          </a:p>
          <a:p>
            <a:r>
              <a:rPr lang="en-US" altLang="ru-RU"/>
              <a:t>Cons</a:t>
            </a:r>
          </a:p>
          <a:p>
            <a:pPr lvl="1"/>
            <a:r>
              <a:rPr lang="en-US" altLang="ru-RU"/>
              <a:t>Different browsers may interpret Style Sheets in different ways</a:t>
            </a:r>
          </a:p>
          <a:p>
            <a:pPr lvl="1"/>
            <a:r>
              <a:rPr lang="en-US" altLang="ru-RU"/>
              <a:t>Some styles may not be seen at all on some browsers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5FBEAC5-ED44-48D6-87B4-90E1985F3FB5}"/>
              </a:ext>
            </a:extLst>
          </p:cNvPr>
          <p:cNvSpPr>
            <a:spLocks noGrp="1" noChangeArrowheads="1"/>
          </p:cNvSpPr>
          <p:nvPr>
            <p:ph type="title"/>
          </p:nvPr>
        </p:nvSpPr>
        <p:spPr>
          <a:ln/>
        </p:spPr>
        <p:txBody>
          <a:bodyPr/>
          <a:lstStyle/>
          <a:p>
            <a:pPr algn="ctr"/>
            <a:r>
              <a:rPr lang="en-US" altLang="ru-RU" dirty="0">
                <a:solidFill>
                  <a:schemeClr val="accent6"/>
                </a:solidFill>
              </a:rPr>
              <a:t>CSS Basics</a:t>
            </a:r>
          </a:p>
        </p:txBody>
      </p:sp>
      <p:sp>
        <p:nvSpPr>
          <p:cNvPr id="28675" name="Rectangle 3">
            <a:extLst>
              <a:ext uri="{FF2B5EF4-FFF2-40B4-BE49-F238E27FC236}">
                <a16:creationId xmlns:a16="http://schemas.microsoft.com/office/drawing/2014/main" id="{A990E912-CE1B-4A67-BCF9-BCD726E8674D}"/>
              </a:ext>
            </a:extLst>
          </p:cNvPr>
          <p:cNvSpPr>
            <a:spLocks noGrp="1" noChangeArrowheads="1"/>
          </p:cNvSpPr>
          <p:nvPr>
            <p:ph type="body" idx="1"/>
          </p:nvPr>
        </p:nvSpPr>
        <p:spPr>
          <a:ln/>
        </p:spPr>
        <p:txBody>
          <a:bodyPr>
            <a:normAutofit fontScale="92500" lnSpcReduction="10000"/>
          </a:bodyPr>
          <a:lstStyle/>
          <a:p>
            <a:r>
              <a:rPr lang="en-US" altLang="ru-RU"/>
              <a:t>Under standard HTML, to create a web site with </a:t>
            </a:r>
            <a:r>
              <a:rPr lang="en-US" altLang="ru-RU">
                <a:latin typeface="Courier New" panose="02070309020205020404" pitchFamily="49" charset="0"/>
              </a:rPr>
              <a:t>&lt;h2&gt;</a:t>
            </a:r>
            <a:r>
              <a:rPr lang="en-US" altLang="ru-RU"/>
              <a:t> tags that have the standard features of a Header tag (that is, their own paragraph, bold, with a size change) and also are dark blue, you have to code each one as follows:</a:t>
            </a:r>
          </a:p>
          <a:p>
            <a:pPr lvl="1">
              <a:buFont typeface="Times" panose="02020603050405020304" pitchFamily="18" charset="0"/>
              <a:buNone/>
            </a:pPr>
            <a:r>
              <a:rPr lang="en-US" altLang="ru-RU" sz="1050">
                <a:solidFill>
                  <a:srgbClr val="9A0B09"/>
                </a:solidFill>
                <a:latin typeface="Courier New" panose="02070309020205020404" pitchFamily="49" charset="0"/>
              </a:rPr>
              <a:t>&lt;h2&gt;&lt;font color="darkblue"&gt;This is a darkblue H2 tag&lt;/font&gt;&lt;/h2&gt;</a:t>
            </a:r>
          </a:p>
          <a:p>
            <a:r>
              <a:rPr lang="en-US" altLang="ru-RU"/>
              <a:t>That’s a lot of information to type every time you want to use a dark blue </a:t>
            </a:r>
            <a:r>
              <a:rPr lang="en-US" altLang="ru-RU">
                <a:latin typeface="Courier New" panose="02070309020205020404" pitchFamily="49" charset="0"/>
              </a:rPr>
              <a:t>&lt;h2&gt;</a:t>
            </a:r>
            <a:r>
              <a:rPr lang="en-US" altLang="ru-RU"/>
              <a:t> tag.  Using CSS, all you need to do is type a regular </a:t>
            </a:r>
            <a:r>
              <a:rPr lang="en-US" altLang="ru-RU">
                <a:latin typeface="Courier New" panose="02070309020205020404" pitchFamily="49" charset="0"/>
              </a:rPr>
              <a:t>&lt;h2&gt;</a:t>
            </a:r>
            <a:r>
              <a:rPr lang="en-US" altLang="ru-RU"/>
              <a:t> tag.  The style information will be included in the Style Sheet as follows:</a:t>
            </a:r>
          </a:p>
          <a:p>
            <a:pPr lvl="1">
              <a:buFont typeface="Times" panose="02020603050405020304" pitchFamily="18" charset="0"/>
              <a:buNone/>
            </a:pPr>
            <a:r>
              <a:rPr lang="en-US" altLang="ru-RU" sz="1050">
                <a:solidFill>
                  <a:srgbClr val="9A0B09"/>
                </a:solidFill>
                <a:latin typeface="Courier New" panose="02070309020205020404" pitchFamily="49" charset="0"/>
              </a:rPr>
              <a:t>h2 { color: darkblue;}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4FBF3AA-6030-4219-855A-7A99D9CB293D}"/>
              </a:ext>
            </a:extLst>
          </p:cNvPr>
          <p:cNvSpPr>
            <a:spLocks noGrp="1" noChangeArrowheads="1"/>
          </p:cNvSpPr>
          <p:nvPr>
            <p:ph type="title"/>
          </p:nvPr>
        </p:nvSpPr>
        <p:spPr>
          <a:ln/>
        </p:spPr>
        <p:txBody>
          <a:bodyPr/>
          <a:lstStyle/>
          <a:p>
            <a:pPr algn="ctr"/>
            <a:r>
              <a:rPr lang="en-US" altLang="ru-RU" dirty="0">
                <a:solidFill>
                  <a:schemeClr val="accent6"/>
                </a:solidFill>
              </a:rPr>
              <a:t>CSS Rules</a:t>
            </a:r>
          </a:p>
        </p:txBody>
      </p:sp>
      <p:sp>
        <p:nvSpPr>
          <p:cNvPr id="29699" name="Rectangle 3">
            <a:extLst>
              <a:ext uri="{FF2B5EF4-FFF2-40B4-BE49-F238E27FC236}">
                <a16:creationId xmlns:a16="http://schemas.microsoft.com/office/drawing/2014/main" id="{1C913C7D-3BC8-4F5D-A1D2-1CB524B355F6}"/>
              </a:ext>
            </a:extLst>
          </p:cNvPr>
          <p:cNvSpPr>
            <a:spLocks noGrp="1" noChangeArrowheads="1"/>
          </p:cNvSpPr>
          <p:nvPr>
            <p:ph type="body" idx="1"/>
          </p:nvPr>
        </p:nvSpPr>
        <p:spPr>
          <a:ln/>
        </p:spPr>
        <p:txBody>
          <a:bodyPr/>
          <a:lstStyle/>
          <a:p>
            <a:pPr>
              <a:spcAft>
                <a:spcPct val="35000"/>
              </a:spcAft>
            </a:pPr>
            <a:r>
              <a:rPr lang="en-US" altLang="ru-RU" sz="1500"/>
              <a:t>To change the color of ALL </a:t>
            </a:r>
            <a:r>
              <a:rPr lang="en-US" altLang="ru-RU" sz="1500">
                <a:latin typeface="Courier New" panose="02070309020205020404" pitchFamily="49" charset="0"/>
              </a:rPr>
              <a:t>&lt;h2&gt;</a:t>
            </a:r>
            <a:r>
              <a:rPr lang="en-US" altLang="ru-RU" sz="1500"/>
              <a:t> tags from darkblue to green, simply change the called for color to “green.”  The next time anyone sees the site, all the </a:t>
            </a:r>
            <a:r>
              <a:rPr lang="en-US" altLang="ru-RU" sz="1500">
                <a:latin typeface="Courier New" panose="02070309020205020404" pitchFamily="49" charset="0"/>
              </a:rPr>
              <a:t>&lt;h2&gt;</a:t>
            </a:r>
            <a:r>
              <a:rPr lang="en-US" altLang="ru-RU" sz="1500"/>
              <a:t> tags  on all the pages will be green instead of darkblue.</a:t>
            </a:r>
          </a:p>
          <a:p>
            <a:pPr>
              <a:spcAft>
                <a:spcPct val="35000"/>
              </a:spcAft>
            </a:pPr>
            <a:r>
              <a:rPr lang="en-US" altLang="ru-RU" sz="1500"/>
              <a:t>These styles are called </a:t>
            </a:r>
            <a:r>
              <a:rPr lang="en-US" altLang="ru-RU" sz="1500" i="1"/>
              <a:t>rules</a:t>
            </a:r>
            <a:r>
              <a:rPr lang="en-US" altLang="ru-RU" sz="1500"/>
              <a:t>.  Each rule consists of a </a:t>
            </a:r>
            <a:r>
              <a:rPr lang="en-US" altLang="ru-RU" sz="1500" i="1"/>
              <a:t>selector </a:t>
            </a:r>
            <a:r>
              <a:rPr lang="en-US" altLang="ru-RU" sz="1500"/>
              <a:t>and a </a:t>
            </a:r>
            <a:r>
              <a:rPr lang="en-US" altLang="ru-RU" sz="1500" i="1"/>
              <a:t>declaration </a:t>
            </a:r>
            <a:r>
              <a:rPr lang="en-US" altLang="ru-RU" sz="1500"/>
              <a:t>(which is made up of a </a:t>
            </a:r>
            <a:r>
              <a:rPr lang="en-US" altLang="ru-RU" sz="1500" i="1"/>
              <a:t>property </a:t>
            </a:r>
            <a:r>
              <a:rPr lang="en-US" altLang="ru-RU" sz="1500"/>
              <a:t>and a</a:t>
            </a:r>
            <a:r>
              <a:rPr lang="en-US" altLang="ru-RU" sz="1500" i="1"/>
              <a:t> value)</a:t>
            </a:r>
            <a:r>
              <a:rPr lang="en-US" altLang="ru-RU" sz="1500"/>
              <a:t>.  </a:t>
            </a:r>
          </a:p>
          <a:p>
            <a:pPr>
              <a:spcAft>
                <a:spcPct val="35000"/>
              </a:spcAft>
            </a:pPr>
            <a:r>
              <a:rPr lang="en-US" altLang="ru-RU" sz="1500"/>
              <a:t>In the example below, </a:t>
            </a:r>
            <a:r>
              <a:rPr lang="en-US" altLang="ru-RU" sz="1500" i="1"/>
              <a:t>h2</a:t>
            </a:r>
            <a:r>
              <a:rPr lang="en-US" altLang="ru-RU" sz="1500"/>
              <a:t> is the selector, </a:t>
            </a:r>
            <a:r>
              <a:rPr lang="en-US" altLang="ru-RU" sz="1500" i="1"/>
              <a:t>color</a:t>
            </a:r>
            <a:r>
              <a:rPr lang="en-US" altLang="ru-RU" sz="1500"/>
              <a:t> is the property, and </a:t>
            </a:r>
            <a:r>
              <a:rPr lang="en-US" altLang="ru-RU" sz="1500" i="1"/>
              <a:t>darkblue</a:t>
            </a:r>
            <a:r>
              <a:rPr lang="en-US" altLang="ru-RU" sz="1500"/>
              <a:t> is the value.  When used with web pages, selectors are usually HTML tags.</a:t>
            </a:r>
          </a:p>
          <a:p>
            <a:pPr lvl="1">
              <a:spcAft>
                <a:spcPct val="35000"/>
              </a:spcAft>
              <a:buFont typeface="Times" panose="02020603050405020304" pitchFamily="18" charset="0"/>
              <a:buNone/>
            </a:pPr>
            <a:r>
              <a:rPr lang="en-US" altLang="ru-RU" sz="1200">
                <a:solidFill>
                  <a:srgbClr val="9A0B09"/>
                </a:solidFill>
                <a:latin typeface="Courier New" panose="02070309020205020404" pitchFamily="49" charset="0"/>
              </a:rPr>
              <a:t>h2 { color: darkblue;}</a:t>
            </a:r>
            <a:endParaRPr lang="en-US" altLang="ru-RU" sz="1200">
              <a:solidFill>
                <a:srgbClr val="9A0B09"/>
              </a:solidFill>
            </a:endParaRPr>
          </a:p>
          <a:p>
            <a:pPr>
              <a:spcAft>
                <a:spcPct val="35000"/>
              </a:spcAft>
            </a:pPr>
            <a:r>
              <a:rPr lang="en-US" altLang="ru-RU" sz="1500"/>
              <a:t>Syntax for a CSS rule:</a:t>
            </a:r>
          </a:p>
          <a:p>
            <a:pPr lvl="1">
              <a:spcAft>
                <a:spcPct val="35000"/>
              </a:spcAft>
              <a:buFont typeface="Times" panose="02020603050405020304" pitchFamily="18" charset="0"/>
              <a:buNone/>
            </a:pPr>
            <a:r>
              <a:rPr lang="en-US" altLang="ru-RU" sz="1200">
                <a:solidFill>
                  <a:srgbClr val="9A0B09"/>
                </a:solidFill>
                <a:latin typeface="Courier New" panose="02070309020205020404" pitchFamily="49" charset="0"/>
              </a:rPr>
              <a:t>selector { property: value;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CB0D07C2-0470-4467-AF53-8C5B4D448660}"/>
              </a:ext>
            </a:extLst>
          </p:cNvPr>
          <p:cNvSpPr>
            <a:spLocks noGrp="1" noChangeArrowheads="1"/>
          </p:cNvSpPr>
          <p:nvPr>
            <p:ph type="title"/>
          </p:nvPr>
        </p:nvSpPr>
        <p:spPr>
          <a:ln/>
        </p:spPr>
        <p:txBody>
          <a:bodyPr/>
          <a:lstStyle/>
          <a:p>
            <a:r>
              <a:rPr lang="en-US" altLang="ru-RU" dirty="0">
                <a:solidFill>
                  <a:schemeClr val="accent6"/>
                </a:solidFill>
              </a:rPr>
              <a:t>Grouping Styles and Selectors</a:t>
            </a:r>
          </a:p>
        </p:txBody>
      </p:sp>
      <p:sp>
        <p:nvSpPr>
          <p:cNvPr id="65539" name="Rectangle 3">
            <a:extLst>
              <a:ext uri="{FF2B5EF4-FFF2-40B4-BE49-F238E27FC236}">
                <a16:creationId xmlns:a16="http://schemas.microsoft.com/office/drawing/2014/main" id="{C4FB5840-11EB-4320-914E-C2C028AD7F6A}"/>
              </a:ext>
            </a:extLst>
          </p:cNvPr>
          <p:cNvSpPr>
            <a:spLocks noGrp="1" noChangeArrowheads="1"/>
          </p:cNvSpPr>
          <p:nvPr>
            <p:ph type="body" idx="1"/>
          </p:nvPr>
        </p:nvSpPr>
        <p:spPr>
          <a:xfrm>
            <a:off x="463713" y="1312606"/>
            <a:ext cx="8483859" cy="3830894"/>
          </a:xfrm>
          <a:ln/>
        </p:spPr>
        <p:txBody>
          <a:bodyPr>
            <a:normAutofit/>
          </a:bodyPr>
          <a:lstStyle/>
          <a:p>
            <a:pPr>
              <a:lnSpc>
                <a:spcPct val="80000"/>
              </a:lnSpc>
              <a:spcAft>
                <a:spcPct val="10000"/>
              </a:spcAft>
            </a:pPr>
            <a:r>
              <a:rPr lang="en-US" altLang="ru-RU" sz="1000" dirty="0"/>
              <a:t>Each rule can include </a:t>
            </a:r>
            <a:r>
              <a:rPr lang="en-US" altLang="ru-RU" sz="1000" i="1" dirty="0"/>
              <a:t>multiple styles</a:t>
            </a:r>
            <a:r>
              <a:rPr lang="en-US" altLang="ru-RU" sz="1000" dirty="0"/>
              <a:t> by simply separating them by semicolons:</a:t>
            </a:r>
          </a:p>
          <a:p>
            <a:pPr lvl="1">
              <a:lnSpc>
                <a:spcPct val="80000"/>
              </a:lnSpc>
              <a:spcAft>
                <a:spcPct val="10000"/>
              </a:spcAft>
              <a:buFont typeface="Times" panose="02020603050405020304" pitchFamily="18" charset="0"/>
              <a:buNone/>
            </a:pPr>
            <a:r>
              <a:rPr lang="en-US" altLang="ru-RU" sz="1000" dirty="0">
                <a:solidFill>
                  <a:srgbClr val="9A0B09"/>
                </a:solidFill>
                <a:latin typeface="Courier New" panose="02070309020205020404" pitchFamily="49" charset="0"/>
              </a:rPr>
              <a:t>h2 { color: </a:t>
            </a:r>
            <a:r>
              <a:rPr lang="en-US" altLang="ru-RU" sz="1000" dirty="0" err="1">
                <a:solidFill>
                  <a:srgbClr val="9A0B09"/>
                </a:solidFill>
                <a:latin typeface="Courier New" panose="02070309020205020404" pitchFamily="49" charset="0"/>
              </a:rPr>
              <a:t>darkblue</a:t>
            </a:r>
            <a:r>
              <a:rPr lang="en-US" altLang="ru-RU" sz="1000" dirty="0">
                <a:solidFill>
                  <a:srgbClr val="9A0B09"/>
                </a:solidFill>
                <a:latin typeface="Courier New" panose="02070309020205020404" pitchFamily="49" charset="0"/>
              </a:rPr>
              <a:t>; font-style: italic;}</a:t>
            </a:r>
          </a:p>
          <a:p>
            <a:pPr lvl="1">
              <a:lnSpc>
                <a:spcPct val="80000"/>
              </a:lnSpc>
              <a:spcAft>
                <a:spcPct val="10000"/>
              </a:spcAft>
              <a:buFont typeface="Times" panose="02020603050405020304" pitchFamily="18" charset="0"/>
              <a:buNone/>
            </a:pPr>
            <a:endParaRPr lang="en-US" altLang="ru-RU" sz="1000" dirty="0">
              <a:solidFill>
                <a:srgbClr val="9A0B09"/>
              </a:solidFill>
              <a:latin typeface="Courier New" panose="02070309020205020404" pitchFamily="49" charset="0"/>
            </a:endParaRPr>
          </a:p>
          <a:p>
            <a:pPr>
              <a:lnSpc>
                <a:spcPct val="80000"/>
              </a:lnSpc>
              <a:spcAft>
                <a:spcPct val="10000"/>
              </a:spcAft>
            </a:pPr>
            <a:r>
              <a:rPr lang="en-US" altLang="ru-RU" sz="1000" dirty="0"/>
              <a:t>Additionally, </a:t>
            </a:r>
            <a:r>
              <a:rPr lang="en-US" altLang="ru-RU" sz="1000" i="1" dirty="0"/>
              <a:t>multiple selectors</a:t>
            </a:r>
            <a:r>
              <a:rPr lang="en-US" altLang="ru-RU" sz="1000" dirty="0"/>
              <a:t> that have the same styles can be grouped by separating them with commas:</a:t>
            </a:r>
          </a:p>
          <a:p>
            <a:pPr lvl="1">
              <a:lnSpc>
                <a:spcPct val="80000"/>
              </a:lnSpc>
              <a:spcAft>
                <a:spcPct val="10000"/>
              </a:spcAft>
              <a:buFont typeface="Times" panose="02020603050405020304" pitchFamily="18" charset="0"/>
              <a:buNone/>
            </a:pPr>
            <a:r>
              <a:rPr lang="en-US" altLang="ru-RU" sz="1000" dirty="0">
                <a:solidFill>
                  <a:srgbClr val="9A0B09"/>
                </a:solidFill>
                <a:latin typeface="Courier New" panose="02070309020205020404" pitchFamily="49" charset="0"/>
              </a:rPr>
              <a:t>h1, h2, h3 { color: </a:t>
            </a:r>
            <a:r>
              <a:rPr lang="en-US" altLang="ru-RU" sz="1000" dirty="0" err="1">
                <a:solidFill>
                  <a:srgbClr val="9A0B09"/>
                </a:solidFill>
                <a:latin typeface="Courier New" panose="02070309020205020404" pitchFamily="49" charset="0"/>
              </a:rPr>
              <a:t>darkblue</a:t>
            </a:r>
            <a:r>
              <a:rPr lang="en-US" altLang="ru-RU" sz="1000" dirty="0">
                <a:solidFill>
                  <a:srgbClr val="9A0B09"/>
                </a:solidFill>
                <a:latin typeface="Courier New" panose="02070309020205020404" pitchFamily="49" charset="0"/>
              </a:rPr>
              <a:t>; font-style: italic;}</a:t>
            </a:r>
          </a:p>
          <a:p>
            <a:pPr lvl="1">
              <a:lnSpc>
                <a:spcPct val="80000"/>
              </a:lnSpc>
              <a:spcAft>
                <a:spcPct val="10000"/>
              </a:spcAft>
              <a:buFont typeface="Times" panose="02020603050405020304" pitchFamily="18" charset="0"/>
              <a:buNone/>
            </a:pPr>
            <a:endParaRPr lang="en-US" altLang="ru-RU" sz="1000" dirty="0">
              <a:solidFill>
                <a:srgbClr val="9A0B09"/>
              </a:solidFill>
              <a:latin typeface="Courier New" panose="02070309020205020404" pitchFamily="49" charset="0"/>
            </a:endParaRPr>
          </a:p>
          <a:p>
            <a:pPr>
              <a:lnSpc>
                <a:spcPct val="80000"/>
              </a:lnSpc>
              <a:spcAft>
                <a:spcPct val="10000"/>
              </a:spcAft>
            </a:pPr>
            <a:r>
              <a:rPr lang="en-US" altLang="ru-RU" sz="1000" i="1" dirty="0"/>
              <a:t>Contextual selectors</a:t>
            </a:r>
            <a:r>
              <a:rPr lang="en-US" altLang="ru-RU" sz="1000" dirty="0"/>
              <a:t> allow you to specify that something will change, but only when it is used in conjunction with something else.  With the following style, </a:t>
            </a:r>
            <a:r>
              <a:rPr lang="en-US" altLang="ru-RU" sz="1000" dirty="0">
                <a:latin typeface="Courier New" panose="02070309020205020404" pitchFamily="49" charset="0"/>
              </a:rPr>
              <a:t>strong</a:t>
            </a:r>
            <a:r>
              <a:rPr lang="en-US" altLang="ru-RU" sz="1000" dirty="0"/>
              <a:t> will be displayed in red, but only when it occurs within </a:t>
            </a:r>
            <a:r>
              <a:rPr lang="en-US" altLang="ru-RU" sz="1000" dirty="0">
                <a:latin typeface="Courier New" panose="02070309020205020404" pitchFamily="49" charset="0"/>
              </a:rPr>
              <a:t>li</a:t>
            </a:r>
            <a:r>
              <a:rPr lang="en-US" altLang="ru-RU" sz="1000" dirty="0"/>
              <a:t> within </a:t>
            </a:r>
            <a:r>
              <a:rPr lang="en-US" altLang="ru-RU" sz="1000" dirty="0">
                <a:latin typeface="Courier New" panose="02070309020205020404" pitchFamily="49" charset="0"/>
              </a:rPr>
              <a:t>ul</a:t>
            </a:r>
            <a:r>
              <a:rPr lang="en-US" altLang="ru-RU" sz="1000" dirty="0"/>
              <a:t>.</a:t>
            </a:r>
          </a:p>
          <a:p>
            <a:pPr lvl="1">
              <a:lnSpc>
                <a:spcPct val="80000"/>
              </a:lnSpc>
              <a:spcAft>
                <a:spcPct val="10000"/>
              </a:spcAft>
              <a:buFont typeface="Times" panose="02020603050405020304" pitchFamily="18" charset="0"/>
              <a:buNone/>
            </a:pPr>
            <a:r>
              <a:rPr lang="en-US" altLang="ru-RU" sz="1000" dirty="0">
                <a:solidFill>
                  <a:srgbClr val="9A0B09"/>
                </a:solidFill>
                <a:latin typeface="Courier New" panose="02070309020205020404" pitchFamily="49" charset="0"/>
              </a:rPr>
              <a:t>ul li strong { color: red;}</a:t>
            </a:r>
          </a:p>
          <a:p>
            <a:pPr>
              <a:lnSpc>
                <a:spcPct val="80000"/>
              </a:lnSpc>
              <a:spcAft>
                <a:spcPct val="10000"/>
              </a:spcAft>
              <a:buFont typeface="Wingdings" panose="05000000000000000000" pitchFamily="2" charset="2"/>
              <a:buNone/>
            </a:pPr>
            <a:r>
              <a:rPr lang="en-US" altLang="ru-RU" sz="1000" dirty="0"/>
              <a:t>	Elements being modified by contextual selectors need not appear immediately inside one another (using this style, </a:t>
            </a:r>
            <a:r>
              <a:rPr lang="en-US" altLang="ru-RU" sz="1000" b="1" dirty="0"/>
              <a:t>blah</a:t>
            </a:r>
            <a:r>
              <a:rPr lang="en-US" altLang="ru-RU" sz="1000" dirty="0"/>
              <a:t> would still be red text: </a:t>
            </a:r>
            <a:r>
              <a:rPr lang="en-US" altLang="ru-RU" sz="1000" dirty="0">
                <a:latin typeface="Courier New" panose="02070309020205020404" pitchFamily="49" charset="0"/>
              </a:rPr>
              <a:t>&lt;ul&gt;&lt;</a:t>
            </a:r>
            <a:r>
              <a:rPr lang="en-US" altLang="ru-RU" sz="1000" dirty="0" err="1">
                <a:latin typeface="Courier New" panose="02070309020205020404" pitchFamily="49" charset="0"/>
              </a:rPr>
              <a:t>ol</a:t>
            </a:r>
            <a:r>
              <a:rPr lang="en-US" altLang="ru-RU" sz="1000" dirty="0">
                <a:latin typeface="Courier New" panose="02070309020205020404" pitchFamily="49" charset="0"/>
              </a:rPr>
              <a:t>&gt;&lt;li&gt;&lt;strong&gt; blah &lt;/strong&gt;&lt;/li&gt;&lt;/</a:t>
            </a:r>
            <a:r>
              <a:rPr lang="en-US" altLang="ru-RU" sz="1000" dirty="0" err="1">
                <a:latin typeface="Courier New" panose="02070309020205020404" pitchFamily="49" charset="0"/>
              </a:rPr>
              <a:t>ol</a:t>
            </a:r>
            <a:r>
              <a:rPr lang="en-US" altLang="ru-RU" sz="1000" dirty="0">
                <a:latin typeface="Courier New" panose="02070309020205020404" pitchFamily="49" charset="0"/>
              </a:rPr>
              <a:t>&gt;&lt;/ul&gt;</a:t>
            </a:r>
            <a:r>
              <a:rPr lang="en-US" altLang="ru-RU" sz="1000" dirty="0"/>
              <a:t>).</a:t>
            </a:r>
            <a:endParaRPr lang="en-US" altLang="ru-RU" sz="1000" dirty="0">
              <a:solidFill>
                <a:srgbClr val="9A0B09"/>
              </a:solidFill>
              <a:latin typeface="Courier New" panose="02070309020205020404" pitchFamily="49" charset="0"/>
            </a:endParaRPr>
          </a:p>
          <a:p>
            <a:pPr>
              <a:lnSpc>
                <a:spcPct val="80000"/>
              </a:lnSpc>
              <a:spcAft>
                <a:spcPct val="10000"/>
              </a:spcAft>
            </a:pPr>
            <a:r>
              <a:rPr lang="en-US" altLang="ru-RU" sz="1000" i="1" dirty="0"/>
              <a:t>Direct child selectors</a:t>
            </a:r>
            <a:r>
              <a:rPr lang="en-US" altLang="ru-RU" sz="1000" dirty="0"/>
              <a:t> allow you to specify that something will change, but only those that are immediately inside of another element.  With the following style, only those </a:t>
            </a:r>
            <a:r>
              <a:rPr lang="en-US" altLang="ru-RU" sz="1000" dirty="0">
                <a:latin typeface="Courier New" panose="02070309020205020404" pitchFamily="49" charset="0"/>
              </a:rPr>
              <a:t>strong</a:t>
            </a:r>
            <a:r>
              <a:rPr lang="en-US" altLang="ru-RU" sz="1000" dirty="0"/>
              <a:t> elements that are directly inside of an </a:t>
            </a:r>
            <a:r>
              <a:rPr lang="en-US" altLang="ru-RU" sz="1000" dirty="0">
                <a:latin typeface="Courier New" panose="02070309020205020404" pitchFamily="49" charset="0"/>
              </a:rPr>
              <a:t>h1</a:t>
            </a:r>
            <a:r>
              <a:rPr lang="en-US" altLang="ru-RU" sz="1000" dirty="0"/>
              <a:t> will be purple; no </a:t>
            </a:r>
            <a:r>
              <a:rPr lang="en-US" altLang="ru-RU" sz="1000" dirty="0">
                <a:latin typeface="Courier New" panose="02070309020205020404" pitchFamily="49" charset="0"/>
              </a:rPr>
              <a:t>strong</a:t>
            </a:r>
            <a:r>
              <a:rPr lang="en-US" altLang="ru-RU" sz="1000" dirty="0"/>
              <a:t> tags deeper within the sheet will be purple. </a:t>
            </a:r>
          </a:p>
          <a:p>
            <a:pPr lvl="1">
              <a:lnSpc>
                <a:spcPct val="80000"/>
              </a:lnSpc>
              <a:spcAft>
                <a:spcPct val="10000"/>
              </a:spcAft>
              <a:buFont typeface="Times" panose="02020603050405020304" pitchFamily="18" charset="0"/>
              <a:buNone/>
            </a:pPr>
            <a:r>
              <a:rPr lang="en-US" altLang="ru-RU" sz="1000" dirty="0">
                <a:solidFill>
                  <a:srgbClr val="9A0B09"/>
                </a:solidFill>
                <a:latin typeface="Courier New" panose="02070309020205020404" pitchFamily="49" charset="0"/>
              </a:rPr>
              <a:t>h1 &gt; strong { color: purple;}</a:t>
            </a:r>
            <a:endParaRPr lang="en-US" altLang="ru-RU" sz="1000" i="1" dirty="0"/>
          </a:p>
          <a:p>
            <a:pPr>
              <a:lnSpc>
                <a:spcPct val="80000"/>
              </a:lnSpc>
              <a:spcAft>
                <a:spcPct val="10000"/>
              </a:spcAft>
            </a:pPr>
            <a:endParaRPr lang="en-US" altLang="ru-RU" sz="1000" i="1" dirty="0"/>
          </a:p>
          <a:p>
            <a:pPr>
              <a:lnSpc>
                <a:spcPct val="80000"/>
              </a:lnSpc>
              <a:spcAft>
                <a:spcPct val="10000"/>
              </a:spcAft>
            </a:pPr>
            <a:r>
              <a:rPr lang="en-US" altLang="ru-RU" sz="1000" i="1" dirty="0"/>
              <a:t>Adjacent selectors</a:t>
            </a:r>
            <a:r>
              <a:rPr lang="en-US" altLang="ru-RU" sz="1000" dirty="0"/>
              <a:t> allow you to specify that something will change, but only when preceded by something else.  With the following style, only those links (</a:t>
            </a:r>
            <a:r>
              <a:rPr lang="en-US" altLang="ru-RU" sz="1000" dirty="0">
                <a:latin typeface="Courier New" panose="02070309020205020404" pitchFamily="49" charset="0"/>
              </a:rPr>
              <a:t>a</a:t>
            </a:r>
            <a:r>
              <a:rPr lang="en-US" altLang="ru-RU" sz="1000" dirty="0"/>
              <a:t>) that are preceded by an </a:t>
            </a:r>
            <a:r>
              <a:rPr lang="en-US" altLang="ru-RU" sz="1000" dirty="0">
                <a:latin typeface="Courier New" panose="02070309020205020404" pitchFamily="49" charset="0"/>
              </a:rPr>
              <a:t>h2</a:t>
            </a:r>
            <a:r>
              <a:rPr lang="en-US" altLang="ru-RU" sz="1000" dirty="0"/>
              <a:t> will be green.  </a:t>
            </a:r>
          </a:p>
          <a:p>
            <a:pPr lvl="1">
              <a:lnSpc>
                <a:spcPct val="80000"/>
              </a:lnSpc>
              <a:spcAft>
                <a:spcPct val="10000"/>
              </a:spcAft>
              <a:buFont typeface="Times" panose="02020603050405020304" pitchFamily="18" charset="0"/>
              <a:buNone/>
            </a:pPr>
            <a:r>
              <a:rPr lang="en-US" altLang="ru-RU" sz="1000" dirty="0">
                <a:solidFill>
                  <a:srgbClr val="9A0B09"/>
                </a:solidFill>
                <a:latin typeface="Courier New" panose="02070309020205020404" pitchFamily="49" charset="0"/>
              </a:rPr>
              <a:t>h2 + a { color: green;}</a:t>
            </a:r>
          </a:p>
          <a:p>
            <a:pPr>
              <a:lnSpc>
                <a:spcPct val="80000"/>
              </a:lnSpc>
              <a:spcAft>
                <a:spcPct val="10000"/>
              </a:spcAft>
              <a:buFont typeface="Wingdings" panose="05000000000000000000" pitchFamily="2" charset="2"/>
              <a:buNone/>
            </a:pPr>
            <a:r>
              <a:rPr lang="en-US" altLang="ru-RU" sz="1000" dirty="0"/>
              <a:t>	Elements being modified by adjacent selectors appear immediately after one another.  Using this style, this link would be green: </a:t>
            </a:r>
            <a:r>
              <a:rPr lang="en-US" altLang="ru-RU" sz="1000" dirty="0">
                <a:latin typeface="Courier New" panose="02070309020205020404" pitchFamily="49" charset="0"/>
              </a:rPr>
              <a:t>&lt;h2&gt;Visit Stanford!&lt;/h2&gt;&lt;a </a:t>
            </a:r>
            <a:r>
              <a:rPr lang="en-US" altLang="ru-RU" sz="1000" dirty="0" err="1">
                <a:latin typeface="Courier New" panose="02070309020205020404" pitchFamily="49" charset="0"/>
              </a:rPr>
              <a:t>href</a:t>
            </a:r>
            <a:r>
              <a:rPr lang="en-US" altLang="ru-RU" sz="1000" dirty="0">
                <a:latin typeface="Courier New" panose="02070309020205020404" pitchFamily="49" charset="0"/>
              </a:rPr>
              <a:t>="http://www.stanford.edu"&gt;click here&lt;/a&gt;. </a:t>
            </a:r>
            <a:br>
              <a:rPr lang="en-US" altLang="ru-RU" sz="1000" dirty="0">
                <a:latin typeface="Courier New" panose="02070309020205020404" pitchFamily="49" charset="0"/>
              </a:rPr>
            </a:br>
            <a:r>
              <a:rPr lang="en-US" altLang="ru-RU" sz="1000" dirty="0"/>
              <a:t>This link would not:</a:t>
            </a:r>
            <a:r>
              <a:rPr lang="en-US" altLang="ru-RU" sz="1000" dirty="0">
                <a:latin typeface="Courier New" panose="02070309020205020404" pitchFamily="49" charset="0"/>
              </a:rPr>
              <a:t> &lt;h2&gt;Visit Stanford! &lt;a </a:t>
            </a:r>
            <a:r>
              <a:rPr lang="en-US" altLang="ru-RU" sz="1000" dirty="0" err="1">
                <a:latin typeface="Courier New" panose="02070309020205020404" pitchFamily="49" charset="0"/>
              </a:rPr>
              <a:t>href</a:t>
            </a:r>
            <a:r>
              <a:rPr lang="en-US" altLang="ru-RU" sz="1000" dirty="0">
                <a:latin typeface="Courier New" panose="02070309020205020404" pitchFamily="49" charset="0"/>
              </a:rPr>
              <a:t>="http://www.stanford.edu"&gt;click here&lt;/a&gt;&lt;/h2&gt;</a:t>
            </a:r>
            <a:r>
              <a:rPr lang="en-US" altLang="ru-RU" sz="1000" dirty="0"/>
              <a:t>.</a:t>
            </a:r>
          </a:p>
          <a:p>
            <a:pPr lvl="1">
              <a:lnSpc>
                <a:spcPct val="80000"/>
              </a:lnSpc>
              <a:spcAft>
                <a:spcPct val="10000"/>
              </a:spcAft>
              <a:buFont typeface="Times" panose="02020603050405020304" pitchFamily="18" charset="0"/>
              <a:buNone/>
            </a:pPr>
            <a:endParaRPr lang="en-US" altLang="ru-RU" sz="1000" dirty="0">
              <a:solidFill>
                <a:srgbClr val="9A0B09"/>
              </a:solidFill>
              <a:latin typeface="Courier New" panose="02070309020205020404" pitchFamily="49" charset="0"/>
            </a:endParaRPr>
          </a:p>
          <a:p>
            <a:pPr>
              <a:lnSpc>
                <a:spcPct val="80000"/>
              </a:lnSpc>
              <a:spcAft>
                <a:spcPct val="10000"/>
              </a:spcAft>
            </a:pPr>
            <a:r>
              <a:rPr lang="en-US" altLang="ru-RU" sz="1000" dirty="0"/>
              <a:t>You can also group selectors </a:t>
            </a:r>
            <a:r>
              <a:rPr lang="en-US" altLang="ru-RU" sz="1000" i="1" dirty="0"/>
              <a:t>by</a:t>
            </a:r>
            <a:r>
              <a:rPr lang="en-US" altLang="ru-RU" sz="1000" dirty="0"/>
              <a:t> </a:t>
            </a:r>
            <a:r>
              <a:rPr lang="en-US" altLang="ru-RU" sz="1000" i="1" dirty="0"/>
              <a:t>attribute</a:t>
            </a:r>
            <a:r>
              <a:rPr lang="en-US" altLang="ru-RU" sz="1000" dirty="0"/>
              <a:t>.  With the following style, centered h2 tags (&lt;h2 align="center"&gt;) will be surrounded by a dotted border: </a:t>
            </a:r>
          </a:p>
          <a:p>
            <a:pPr lvl="1">
              <a:lnSpc>
                <a:spcPct val="80000"/>
              </a:lnSpc>
              <a:spcAft>
                <a:spcPct val="10000"/>
              </a:spcAft>
              <a:buFont typeface="Times" panose="02020603050405020304" pitchFamily="18" charset="0"/>
              <a:buNone/>
            </a:pPr>
            <a:r>
              <a:rPr lang="en-US" altLang="ru-RU" sz="1000" dirty="0">
                <a:solidFill>
                  <a:srgbClr val="9A0B09"/>
                </a:solidFill>
                <a:latin typeface="Courier New" panose="02070309020205020404" pitchFamily="49" charset="0"/>
              </a:rPr>
              <a:t>h2[align="center"] { border: dotted;}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5539">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53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53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53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539">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5539">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5539">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5539">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5539">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5539">
                                            <p:txEl>
                                              <p:pRg st="13" end="13"/>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5539">
                                            <p:txEl>
                                              <p:pRg st="14" end="14"/>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539">
                                            <p:txEl>
                                              <p:pRg st="16" end="16"/>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5539">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E6A9DDC-D6A9-439A-BBCB-960D1B1AADD6}"/>
              </a:ext>
            </a:extLst>
          </p:cNvPr>
          <p:cNvSpPr>
            <a:spLocks noGrp="1" noChangeArrowheads="1"/>
          </p:cNvSpPr>
          <p:nvPr>
            <p:ph type="title"/>
          </p:nvPr>
        </p:nvSpPr>
        <p:spPr>
          <a:ln/>
        </p:spPr>
        <p:txBody>
          <a:bodyPr/>
          <a:lstStyle/>
          <a:p>
            <a:r>
              <a:rPr lang="en-US" altLang="ru-RU" dirty="0">
                <a:solidFill>
                  <a:schemeClr val="accent6"/>
                </a:solidFill>
              </a:rPr>
              <a:t>Where do you put the styles?</a:t>
            </a:r>
          </a:p>
        </p:txBody>
      </p:sp>
      <p:sp>
        <p:nvSpPr>
          <p:cNvPr id="31747" name="Rectangle 3">
            <a:extLst>
              <a:ext uri="{FF2B5EF4-FFF2-40B4-BE49-F238E27FC236}">
                <a16:creationId xmlns:a16="http://schemas.microsoft.com/office/drawing/2014/main" id="{B79049ED-077E-4A76-8D21-7DBA7138D164}"/>
              </a:ext>
            </a:extLst>
          </p:cNvPr>
          <p:cNvSpPr>
            <a:spLocks noGrp="1" noChangeArrowheads="1"/>
          </p:cNvSpPr>
          <p:nvPr>
            <p:ph type="body" idx="1"/>
          </p:nvPr>
        </p:nvSpPr>
        <p:spPr>
          <a:ln/>
        </p:spPr>
        <p:txBody>
          <a:bodyPr>
            <a:normAutofit fontScale="85000" lnSpcReduction="10000"/>
          </a:bodyPr>
          <a:lstStyle/>
          <a:p>
            <a:r>
              <a:rPr lang="en-US" altLang="ru-RU" dirty="0"/>
              <a:t>Style information can be located in three places:</a:t>
            </a:r>
          </a:p>
          <a:p>
            <a:pPr lvl="1"/>
            <a:r>
              <a:rPr lang="en-US" altLang="ru-RU" dirty="0"/>
              <a:t>External to the pages in a site</a:t>
            </a:r>
          </a:p>
          <a:p>
            <a:pPr lvl="1"/>
            <a:r>
              <a:rPr lang="en-US" altLang="ru-RU" dirty="0"/>
              <a:t>Internal to each page</a:t>
            </a:r>
          </a:p>
          <a:p>
            <a:pPr lvl="1"/>
            <a:r>
              <a:rPr lang="en-US" altLang="ru-RU" dirty="0"/>
              <a:t>Inline with individual tags</a:t>
            </a:r>
          </a:p>
          <a:p>
            <a:r>
              <a:rPr lang="en-US" altLang="ru-RU" dirty="0"/>
              <a:t>Generally, creating an external style sheet file is the preferred method.  To take full advantage of CSS, the Style Sheet for a site should be in this one external file, so that any changes will apply throughout the site.  This also means that only one style document has to be downloaded for a single site.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4754</Words>
  <Application>Microsoft Office PowerPoint</Application>
  <PresentationFormat>Экран (16:9)</PresentationFormat>
  <Paragraphs>289</Paragraphs>
  <Slides>41</Slides>
  <Notes>1</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41</vt:i4>
      </vt:variant>
    </vt:vector>
  </HeadingPairs>
  <TitlesOfParts>
    <vt:vector size="52" baseType="lpstr">
      <vt:lpstr>Arial Unicode MS</vt:lpstr>
      <vt:lpstr>Arial</vt:lpstr>
      <vt:lpstr>Book Antiqua</vt:lpstr>
      <vt:lpstr>Calibri</vt:lpstr>
      <vt:lpstr>Courier New</vt:lpstr>
      <vt:lpstr>Georgia</vt:lpstr>
      <vt:lpstr>Times</vt:lpstr>
      <vt:lpstr>Times New Roman</vt:lpstr>
      <vt:lpstr>Verdana</vt:lpstr>
      <vt:lpstr>Wingdings</vt:lpstr>
      <vt:lpstr>Office Theme</vt:lpstr>
      <vt:lpstr>Лекция 2</vt:lpstr>
      <vt:lpstr>Создание таблиц в HTML</vt:lpstr>
      <vt:lpstr>Презентация PowerPoint</vt:lpstr>
      <vt:lpstr>What are Cascading Style Sheets? </vt:lpstr>
      <vt:lpstr>Pros and Cons of Using CSS</vt:lpstr>
      <vt:lpstr>CSS Basics</vt:lpstr>
      <vt:lpstr>CSS Rules</vt:lpstr>
      <vt:lpstr>Grouping Styles and Selectors</vt:lpstr>
      <vt:lpstr>Where do you put the styles?</vt:lpstr>
      <vt:lpstr>Style Location: External</vt:lpstr>
      <vt:lpstr>External example</vt:lpstr>
      <vt:lpstr>Style Location: Internal</vt:lpstr>
      <vt:lpstr>Style Location: Inline</vt:lpstr>
      <vt:lpstr>Hierarchy of styles</vt:lpstr>
      <vt:lpstr>!important</vt:lpstr>
      <vt:lpstr>Classes and IDs</vt:lpstr>
      <vt:lpstr>Class example</vt:lpstr>
      <vt:lpstr>Inline vs. Block Display (HTML)</vt:lpstr>
      <vt:lpstr>Inline vs. Block Display (CSS)</vt:lpstr>
      <vt:lpstr>Example –  display: block;</vt:lpstr>
      <vt:lpstr>Example – display: inline;</vt:lpstr>
      <vt:lpstr>Span and Div</vt:lpstr>
      <vt:lpstr>Example using SPAN, DIV, Class, and ID</vt:lpstr>
      <vt:lpstr>Unit Measurements</vt:lpstr>
      <vt:lpstr>Font and Text Styling</vt:lpstr>
      <vt:lpstr>Modifying List Elements</vt:lpstr>
      <vt:lpstr>The Box Model</vt:lpstr>
      <vt:lpstr>The Box Model: IE vs. CSS</vt:lpstr>
      <vt:lpstr>Pseudo-elements and Pseudo-classes</vt:lpstr>
      <vt:lpstr>Positioning</vt:lpstr>
      <vt:lpstr>Absolute, Relative, Fixed, Inherit, and Static Positioning</vt:lpstr>
      <vt:lpstr>Absolute Positioning Example</vt:lpstr>
      <vt:lpstr>Relative Positioning Example</vt:lpstr>
      <vt:lpstr>Fixed Positioning – code view</vt:lpstr>
      <vt:lpstr>Fixed Positioning – Firefox web browser</vt:lpstr>
      <vt:lpstr>Layers and the “Bounding Box”</vt:lpstr>
      <vt:lpstr>Layering Example 1</vt:lpstr>
      <vt:lpstr>Layering Example 2</vt:lpstr>
      <vt:lpstr>Float</vt:lpstr>
      <vt:lpstr>Float Example 1 – float: right</vt:lpstr>
      <vt:lpstr>Float Example 2 – float: left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2024-09-17T20:18:31Z</dcterms:modified>
</cp:coreProperties>
</file>